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3" r:id="rId3"/>
    <p:sldId id="302" r:id="rId4"/>
    <p:sldId id="299" r:id="rId5"/>
    <p:sldId id="298" r:id="rId6"/>
    <p:sldId id="301" r:id="rId7"/>
    <p:sldId id="300" r:id="rId8"/>
    <p:sldId id="292" r:id="rId9"/>
    <p:sldId id="294" r:id="rId10"/>
    <p:sldId id="323" r:id="rId11"/>
    <p:sldId id="288" r:id="rId12"/>
    <p:sldId id="295" r:id="rId13"/>
    <p:sldId id="296" r:id="rId14"/>
    <p:sldId id="287" r:id="rId15"/>
    <p:sldId id="297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25" r:id="rId32"/>
    <p:sldId id="326" r:id="rId33"/>
    <p:sldId id="318" r:id="rId34"/>
    <p:sldId id="319" r:id="rId35"/>
    <p:sldId id="327" r:id="rId36"/>
    <p:sldId id="320" r:id="rId37"/>
    <p:sldId id="324" r:id="rId38"/>
    <p:sldId id="321" r:id="rId39"/>
    <p:sldId id="322" r:id="rId40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E8E83"/>
    <a:srgbClr val="A0ACA4"/>
    <a:srgbClr val="0000FF"/>
    <a:srgbClr val="FFFF00"/>
    <a:srgbClr val="495BA3"/>
    <a:srgbClr val="DCCFA5"/>
    <a:srgbClr val="2A6D3A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 autoAdjust="0"/>
    <p:restoredTop sz="93605" autoAdjust="0"/>
  </p:normalViewPr>
  <p:slideViewPr>
    <p:cSldViewPr>
      <p:cViewPr varScale="1">
        <p:scale>
          <a:sx n="80" d="100"/>
          <a:sy n="80" d="100"/>
        </p:scale>
        <p:origin x="1882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3062" y="28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A5AA285-BD12-4282-A788-6D25442299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3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711" y="4416426"/>
            <a:ext cx="502857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46204F0-6891-43ED-B78D-50F4FC9D77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37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Funding for all FY’s funded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6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Particularly with modeling efforts - the interaction of different models, modules and updates needs to be clear. Where in the grand scheme of things does this research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7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</a:t>
            </a:r>
            <a:r>
              <a:rPr lang="en-US" baseline="0" dirty="0"/>
              <a:t> product and capability, importance/impact, etc.. Employ images generously. Tell a good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65100"/>
            <a:ext cx="1943100" cy="5930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65100"/>
            <a:ext cx="5676900" cy="5930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cast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129382"/>
            <a:ext cx="1295400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____ __ ____  _____ _____ _____</a:t>
            </a: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7E8E8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26988" y="6629400"/>
            <a:ext cx="39333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FY21</a:t>
            </a:r>
            <a:r>
              <a:rPr lang="en-US" sz="1200" b="1" baseline="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EMRRP In-Progress Review Meeting/Webinar</a:t>
            </a:r>
            <a:endParaRPr lang="en-US" sz="2400" b="1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9375"/>
            <a:ext cx="1579697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5670" y="1260614"/>
            <a:ext cx="9149669" cy="187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1752600" y="69503"/>
            <a:ext cx="5867400" cy="11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b="1" dirty="0"/>
              <a:t>Integrating Environmental Considerations with Water Resource Simulations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xmlns="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65506"/>
            <a:ext cx="80010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Lead:  </a:t>
            </a:r>
            <a:r>
              <a:rPr lang="en-US" sz="1800" dirty="0">
                <a:cs typeface="Arial" charset="0"/>
              </a:rPr>
              <a:t>Todd Steissberg (ERDC-EL)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Team: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Leila Ostadrahimi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Water Quality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Joan Klipsch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ResSim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Zhonglong Zhang (ERDC-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LimnoTech</a:t>
            </a:r>
            <a:r>
              <a:rPr lang="en-US" sz="1600" dirty="0">
                <a:cs typeface="Arial" charset="0"/>
              </a:rPr>
              <a:t>)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Billy Johnson (ERDC-EL)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Steve Andrews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John DeGeorge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Mark Jensen (HEC)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Lea Adams (HEC, WRS Division Chief)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Chan Modini (HEC, WMS Division Chief)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Barry Bunch (ERDC-EL)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Corps District Collaboration: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Brian Zettle</a:t>
            </a:r>
            <a:r>
              <a:rPr lang="en-US" sz="1600" dirty="0">
                <a:cs typeface="Arial" charset="0"/>
              </a:rPr>
              <a:t> (SAM, </a:t>
            </a:r>
            <a:r>
              <a:rPr lang="en-US" sz="1600" u="sng" dirty="0" err="1">
                <a:cs typeface="Arial" charset="0"/>
              </a:rPr>
              <a:t>CoP</a:t>
            </a:r>
            <a:r>
              <a:rPr lang="en-US" sz="1600" u="sng" dirty="0">
                <a:cs typeface="Arial" charset="0"/>
              </a:rPr>
              <a:t> Lead</a:t>
            </a:r>
            <a:r>
              <a:rPr lang="en-US" sz="1600" dirty="0">
                <a:cs typeface="Arial" charset="0"/>
              </a:rPr>
              <a:t>, SON Proponent)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Jeff Tripe (NWK)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Jeff Gregory (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LRN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Erich 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Emery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LRD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J.J. Baum (SPK)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Field Engagement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EB2EE5A-71C0-494F-86A5-5B1E3BB0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4000"/>
            <a:ext cx="8686800" cy="5029200"/>
          </a:xfrm>
        </p:spPr>
        <p:txBody>
          <a:bodyPr/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Project Planning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Team meetings and conference calls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Periodic project updates to PDT, ERARG members, and field personnel by phone, web meeting, and email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Gave quarterly updates to: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Corps Water Quality Committee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Field Work Coordination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Coordination with NWD (Kathryn Tackley and Dan Turner):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Added Total Dissolved Gas capabilities to water quality modules in support of the Columbia River System Operation Environmental Impact Statement study (FY17 – FY18)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Collaborating with J.J. Baum, Terra Salamida, and Nancy Lam (SPK)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Software and model development and testing</a:t>
            </a:r>
          </a:p>
          <a:p>
            <a:pPr lvl="1"/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4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3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3DDF56B5-9164-564D-AF8A-BC86E0893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832222"/>
              </p:ext>
            </p:extLst>
          </p:nvPr>
        </p:nvGraphicFramePr>
        <p:xfrm>
          <a:off x="335280" y="1600200"/>
          <a:ext cx="854964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Water quality software design document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HEC-ResSim unit test program with 1D water quality capabilities (temperature, conservative constituent, and eutrophication)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EL 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libraries developed and ready to link with HEC-ResSim to provide eutrophication simulation capability (DO, nutrients, etc.)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8984"/>
            <a:ext cx="5867400" cy="646331"/>
          </a:xfrm>
        </p:spPr>
        <p:txBody>
          <a:bodyPr>
            <a:spAutoFit/>
          </a:bodyPr>
          <a:lstStyle/>
          <a:p>
            <a:r>
              <a:rPr lang="en-US" sz="36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54C287DA-B340-4A47-AA37-AD38F760C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55417"/>
              </p:ext>
            </p:extLst>
          </p:nvPr>
        </p:nvGraphicFramePr>
        <p:xfrm>
          <a:off x="289560" y="1743954"/>
          <a:ext cx="8549640" cy="389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1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Beta version: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Software tested and ready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deploy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Software documentation (user’s manual and applications guide)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90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Scheduled Products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3124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28709"/>
              </p:ext>
            </p:extLst>
          </p:nvPr>
        </p:nvGraphicFramePr>
        <p:xfrm>
          <a:off x="182880" y="1524000"/>
          <a:ext cx="8808720" cy="497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77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4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0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763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 Version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capabilities, with documentation, posted to HEC and ERDC-EL websites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Technical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Transfer: </a:t>
                      </a:r>
                      <a:r>
                        <a:rPr lang="en-US" strike="sng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Two-day</a:t>
                      </a:r>
                      <a:r>
                        <a:rPr lang="en-US" strike="sngStrike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water quality modeling workshop </a:t>
                      </a:r>
                      <a:r>
                        <a:rPr lang="en-US" strike="noStrike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Webinar demonstrations and working sessions</a:t>
                      </a:r>
                      <a:endParaRPr lang="en-US" strike="noStrike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 Technical Transfer: Documentation posted to HEC and EL websites; reports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papers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7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495800" y="1828800"/>
            <a:ext cx="4152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79448"/>
              </p:ext>
            </p:extLst>
          </p:nvPr>
        </p:nvGraphicFramePr>
        <p:xfrm>
          <a:off x="539635" y="1600200"/>
          <a:ext cx="807720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Development of total dissolved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gas (TDG) capability for NWD Columbia River NEPA analysis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HDF5 interface libraries built that can be used with Fortran,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(Visual Basic and C#), and Java. These libraries provide a user-friendly interface for exchanging data with HDF5 files. These general-purpose libraries can be used by HEC-ResSim, HEC-RAS, HEC-HMS, and other programs to store and retrieve hydrologic and environmental data.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Collaboration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established with Sonoma County Water Agency (SCWA) to complete development of shared WQ engine. SCWA will provide funding for WQ engine development and then apply HEC-ResSim for their Russian River WQ study in FY19. 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914400"/>
          </a:xfrm>
        </p:spPr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400275"/>
              </p:ext>
            </p:extLst>
          </p:nvPr>
        </p:nvGraphicFramePr>
        <p:xfrm>
          <a:off x="480060" y="1676400"/>
          <a:ext cx="8183880" cy="495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38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3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33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web pages have been created that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provide an overview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ERDC-HEC collaboration and water quality software being developed under this work unit, other EMRRP work units, and with District funding and collaboration.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pages include summaries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ERDC-EL NSM and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RVSM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modules, water quality capabilities being developed in HEC-RAS, HEC-ResSim, and HEC-HMS, in addition to technical references, sponsors, collaborators, and instructions for users to submit feedback/suggestions for improvements.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Address: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www.hec.usace.army.mil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/software/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waterquality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6801"/>
            <a:ext cx="5867400" cy="830997"/>
          </a:xfrm>
        </p:spPr>
        <p:txBody>
          <a:bodyPr>
            <a:spAutoFit/>
          </a:bodyPr>
          <a:lstStyle/>
          <a:p>
            <a:r>
              <a:rPr lang="en-US" dirty="0"/>
              <a:t>FY 20 Accomplishments</a:t>
            </a:r>
            <a:br>
              <a:rPr lang="en-US" dirty="0"/>
            </a:br>
            <a:r>
              <a:rPr lang="en-US" sz="200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marL="514350" indent="-514350" eaLnBrk="1" hangingPunct="1">
              <a:buAutoNum type="arabicPeriod"/>
            </a:pPr>
            <a:r>
              <a:rPr lang="en-US" sz="1800" b="1" dirty="0">
                <a:latin typeface="Arial" charset="0"/>
                <a:cs typeface="Arial" charset="0"/>
              </a:rPr>
              <a:t>Integrated CLEARWATER Engine with HEC-ResSim</a:t>
            </a:r>
          </a:p>
          <a:p>
            <a:pPr marL="514350" indent="-514350" eaLnBrk="1" hangingPunct="1">
              <a:buAutoNum type="arabicPeriod"/>
            </a:pPr>
            <a:r>
              <a:rPr lang="en-US" sz="1800" b="1" dirty="0">
                <a:latin typeface="Arial" charset="0"/>
                <a:cs typeface="Arial" charset="0"/>
              </a:rPr>
              <a:t>Implemented User Interface for Model Setup and Data Input:</a:t>
            </a:r>
          </a:p>
          <a:p>
            <a:pPr marL="914400" lvl="1" indent="-514350" eaLnBrk="1" hangingPunct="1">
              <a:buFont typeface="+mj-lt"/>
              <a:buAutoNum type="alphaLcPeriod"/>
            </a:pPr>
            <a:r>
              <a:rPr lang="en-US" sz="1800" b="1" dirty="0">
                <a:latin typeface="Arial" charset="0"/>
                <a:cs typeface="Arial" charset="0"/>
              </a:rPr>
              <a:t>Water Quality Data Editors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Meteorological Data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Geometry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Water Quality Constituents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Boundary Conditions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Initial Conditions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Dispersion Coefficients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Water Quality Parameters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Mass Injection</a:t>
            </a:r>
          </a:p>
          <a:p>
            <a:pPr marL="1025525" lvl="2" indent="-225425" eaLnBrk="1" hangingPunct="1"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cs typeface="Arial" charset="0"/>
              </a:rPr>
              <a:t>Observed Data</a:t>
            </a:r>
          </a:p>
          <a:p>
            <a:pPr marL="914400" lvl="1" indent="-514350" eaLnBrk="1" hangingPunct="1">
              <a:buAutoNum type="alphaLcPeriod"/>
            </a:pPr>
            <a:r>
              <a:rPr lang="en-US" sz="1800" b="1" dirty="0">
                <a:latin typeface="Arial" charset="0"/>
                <a:cs typeface="Arial" charset="0"/>
              </a:rPr>
              <a:t>Water Quality Results and Analysis</a:t>
            </a:r>
          </a:p>
          <a:p>
            <a:pPr marL="1025525" lvl="2" indent="-225425" eaLnBrk="1" hangingPunct="1"/>
            <a:r>
              <a:rPr lang="en-US" b="1" dirty="0">
                <a:latin typeface="Arial" charset="0"/>
                <a:cs typeface="Arial" charset="0"/>
              </a:rPr>
              <a:t>Time Series Plots</a:t>
            </a:r>
          </a:p>
          <a:p>
            <a:pPr marL="1025525" lvl="2" indent="-225425" eaLnBrk="1" hangingPunct="1"/>
            <a:r>
              <a:rPr lang="en-US" b="1" dirty="0">
                <a:latin typeface="Arial" charset="0"/>
                <a:cs typeface="Arial" charset="0"/>
              </a:rPr>
              <a:t>Contour Plots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32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1</a:t>
            </a:r>
            <a:br>
              <a:rPr lang="en-US" dirty="0"/>
            </a:br>
            <a:r>
              <a:rPr lang="en-US" dirty="0"/>
              <a:t>WQ Modeling Capability Integration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133600"/>
            <a:ext cx="5424369" cy="2905237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1492101"/>
            <a:ext cx="2892056" cy="218853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24600" y="4267201"/>
            <a:ext cx="2695575" cy="22860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5583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Mapping Tools</a:t>
            </a:r>
          </a:p>
        </p:txBody>
      </p:sp>
      <p:pic>
        <p:nvPicPr>
          <p:cNvPr id="4" name="Content Placeholder 2" descr="C:\Users\q0heclo9\AppData\Local\Temp\1\SNAGHTML2f6ccb1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47800"/>
            <a:ext cx="7620000" cy="5105400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68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Geometry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6681" y="1572665"/>
            <a:ext cx="3119437" cy="30051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31318" y="1654246"/>
            <a:ext cx="2895600" cy="33235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33800" y="3581400"/>
            <a:ext cx="2967037" cy="2867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862637" y="1547813"/>
            <a:ext cx="3124200" cy="3633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391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Project Purpose - Recap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AutoShape 6" descr="data:image/jpg;base64,%20/9j/4AAQSkZJRgABAQEAYABgAAD/2wBDAAUDBAQEAwUEBAQFBQUGBwwIBwcHBw8LCwkMEQ8SEhEPERETFhwXExQaFRERGCEYGh0dHx8fExciJCIeJBweHx7/2wBDAQUFBQcGBw4ICA4eFBEUHh4eHh4eHh4eHh4eHh4eHh4eHh4eHh4eHh4eHh4eHh4eHh4eHh4eHh4eHh4eHh4eHh7/wAARCADDAP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dPs7iZQzy2kYP96QA1fWwkh3ss1u4Xr5coNX7LRIy3FmrDP8R6VauLGxsXjF39jt8j5MyZzXqRxDnK0dfkeTKHJHmlp5tmZapyWaTbk8itOytLuZ8Qkbf9ojFJHeaOhG69twAeNqM2f0q/YTaZqEnlwpvYD7xUjHvya6bV7X5Hb0MFicO2o86v5P/hyzpukzXEhhkuIw2NxWNhnFTahYWtqgWO+YynqrL/XFW7XQ4XYMvmsw6tkD+VXTptlGvzShG6bmmUbfz5rD20lLc7FTjy7fMwobS9VTtB2+uKnQMACZCD3G2taLTZCB5X72LP3klDnHrxSQ6ffG53NbmVVOSOePxq/rPcaw7aXKZw80IX2v83QUKt0wUqrc9exFb39n3TN+7twCWJ4UgD+lIdJvDJjyxjPXcB/OrjihPCNbsx0t5m/1nCepIqPhckBMDg/N2rpZtFkWMM0se3HIC/4VXNvFHH/qunomR+tH1q5aoGCkuTuUEuR/e4Ap6HYh/dxMpGQmznPfsa0WQAeYECurDAC44oMF0F5jQKqnGBluetH1lB7BpmHshnlIWJlzjkDH9KvJpSxjcJNpx8q7iM/nVlIJkbbwn+6vP6VOQmwF5HlPQh+tN4h9GKOHXVGcVNqPm+0jA+8ZcqaWAX1zKfs80vToVGK0n8nYuBESDkfJ0PvViO5LFUj5Y9Sqij6wylhobNmW66hHnzLlCQcFduP681PIH8xV5CkDLgfdNWtQspbmJVeVFXcMsQc/pSXlhHa7f9LdDt4DROB784qoVpT+F6hOlRpayWnmZo8zy2kdhsV9jDbyD7/nTDJPzsKvgZzmtST7OIWlF1ChXBLFGIIHrxUUtrp5gb/SysjEuwMJK59uc4rZSq7Wf3GEvqiV+ZfeZE09w2GaEMT6n/GoHuNxKNbKDir80IMe1boP06xng5+p7VnpYyJcSyLJGSy8Bkfg59q3i6ttjll9VvpNfeitM+GK7WHtuzVeczIuWVgD04rejsxLbkXEkBYDAAQk/maqLp5M5V7pCgA2kx8j9cU1Or/KTyYa+lRfejn5mcdQ4/4Dmqcj4BOQD7qcV099pTyA5GR1BXv+G6sm90l44htkut/+yg/xrRSm94mMlTXwzuYErlejoM85qnNIQOZEbv1rZlspFX5ri4B9Wgz/ACNUjYiTerXJPH3vKI2/gRzVc8v5TF6/aX3mNK8m87XfFFW5dPw5CzZA7/Z25oq+eXZ/cYcq7owra7maRftE1y8efmAkOSPxp5kyR5asnrls5qhHItXLUGZwkbIGP95go/M16kYQi7nkT5pKxaDfKu0v0+bd6+1TxTSr0cj6GtjRvBeuaiEkjW2WJ/uu1yu0/iM13OlfDnT4owdVVAoGWdLwvn8lAFceIzbCYfRyu/LU6KOSYvE7RsvO6PO7bULqL5fOl2+iuRW1ptxocw/0yS9hfuwww/lmu0uPDfguJVWzsRdSA4YNqQQ/qao6yvhfS7eOK+8LtCG4EkF6jufyY/yrCOZ0sQ0qcJJvtyp/maTyWphk5VZQaXfma/L9TL0vUvDyXDo7a1boPuyIEOfw4IqxceKtNhl8uJvEMiA43M6gEewBrm7+TT/tWdMFyICOk+NwPpx1rb8PeKJ9IVY/7P066jB5E1upY/8AAq6a2Fco80bt9m0v0OXD46EJ8klFLuk3+pv6Xrvhq4EUlxcaqm4/MpSRiv1xXTLq+gxWq+TqJePjB+zncv1yM157rPiU6hMZLXT4dPc8Zt3K5/LFX7K88XfYREJbxbdhj5wB+p5/GvOrZc3FSqSa8nJf5M9XD5tHncaMFJ94xf8Amjsv7V0Hy8T642P4SkbZpsXiLw7vEIkupsceY+EBH41yI8P3fk/aLm4iG7k/MWP49v1rW03Q9GKATzySyYyQGCj+VcVShl1Ja1G/T/gHo0q+aVnpSUV56fq/yNq68QeGo5RGs0dxJ2SHMrqfU4WkfU9Pa382OyvdpP8AFC3H4YrHk0zw40gRI2aQE8GQ5FWTZ20IDW4+cDcf3jbiPbB5rzqn1b7Df3f8E9ej9Z/5eRX3/wDAJ5Nd062cefavGSM8wyZA/KpNO1fQ793FmbeSRBmRWQhh74NZUWpaaYi848tgRukZXIOenPOKuxyw/af3f2ZmHUoF3Y9PWsm426nSot72L5vLeUmKOKEjGcKvWmSFQq5+zrkYIJz/ACqjN9lkYOba1kOeWKjIHsar/arOGTC28Kvycj1x70lLsHIi/a3VxYkSQyPMWbAZUyB/OrUt1fXiEzS4z95HPSs83wW3WY7jCy5ypBOcgdPx/nUtpcW1zAXikRkP8Z6A+/pVKcovmWgpQhJcshk6YJgjmAJ7ByBUkEkxTkGX+Hnn9TVHUYbiK4+zNc24U4Z9x6Z6YJ6/SrYvwsSwQwyS8AZiTvXSsbXWvMcby/DS05fxZVupLhX27vLOejJjFQmS9DbQVb1PpRdQ6jJKWWCZ4mIwPLYFartaX/ngNaTzqe6oVOO9bxzSuu33HNPJsP0T+8k+03Sk7tjAdeaaty0n/LEk/wCyxNT21/cRJ5E1hdMnTd5bZH6dvpUF+0k37u1WeFgOHe33ZP1HNdNLN5t2lFffb/M46uSxSvGT/P8AyJ4Ps753iRW9Mmm3nkoN0TkHvk5FUzZavZ27fbVuptwJBi2sAPpjP5muSu9W1CPcs1kzYYgAAAsM9fY4rphjK89Ywv6O5zSwWHhZTqW9VY6aS6lA4SOTn+6f6ULLBJH+8gIk/uYx/OuOa5ub66CWcLqyHiOVthb6Yzmr0cHiblJND/4EJBgj8eaipmkqWk4WfrYqnlEausKl16X/AFNySSzDYa2nU+hjorE264vA0y5T2WUY/nRUrOofyfiDySp/P+DPNI1NWI1/2sVVU89eKnj+pr6FM8KaZoQT3EePLupkx02yEVqWuva1BjydWvFx0/ek/wA6wU7VPESBxRKlTl8UU/kY+1qw+GTXzNuXWL65k8y6kjuH7tJErE/jjNQiXJzwKoBj61IuK0hGMFaKsctVzqaydy8LgL6U4XYxz/OqQxS8VZjym5pWty6fJ5kC27H/AKawq+PpmtpfHWtM24NZucY+aAGuKA+lWIGVT1x9K56uDoVnecU2dVDMMThly05tI7N/HfiF7YwbbIJ1Ki3ABp9t451iOeOR7PTXK9FaDgfrXIfaCPu4/nSG4c1zPKsL/IjsWeYxf8vGdTeeM9WuLlZp4NPlwchWg4/nTE8aeIFgjjVrOMxvuVktwCD61y5eRhkPz9OlIDL6g0f2Vhf5EH9uYv8AnZ0svjDX5fM8yS2YSNuZTANppreJdQa+W6ms7KVwpGQGTjj0PtXPiWVf4QaeJpP7gp/2Xhv5AWd4v+dnRWPirUoZ/MaxtHXYF2sXIz68mlvfGWrSSxlbaxRUHCeVuHTGefrXPrNJjkDFKsgByVxSWV4ZfYH/AG5jGrc5vWvi/Wo9NazWGwKMSTmH+lSaD4l1Cxuzcta2LuQBzFjvn6Vz6yIf4hStPj7rZp/2ZhrO8CHneNTVps7LxH4ql1xI1mtY4tnXa5Iz7DFYdveSWdyLi0keCQAjcvpWQl0c8j9ac14Mf6sk/StoYOlTh7OMdDmnmOIqVPaSlr/XY6EeKdaH/MSmH4CrEHijVHb59Ukz78VyYulz8y/pUq3EOecVH1DD/wAi+5F/2ri/+fj+9nYpr2oynB1Rjnr0/wAKsQ6pe5y+oyEenFcbBPGH3DFXFvo8fMxFS8BQ/kX3G0M2xFtZv72dW+oyMP8Aj4bP1rPu1jnYtJIHJ6lhmsR76HHDVBLenH7tia0hh4Q+FWM6mOlP4nf5l+ays3Jw8efrVY2csWTDcSKP9iUisuXUJtxVoyfeonvpQuFZl+orV0lJWepzrEOLvHQ0ma+Bwt5cgf8AXQ0ViNe3Wf8AX/rRWf1Sl/KvuL+vV/5n95yKCp0Fd/P4f0K5cyNaywt1cxvgZ+hFWLTwno5XzImjdcZHmuRu+navnlxLheW/K7/L/M+plw9iXKyasefLT1Ir0ZfD1iYVI02J0z1VeSPwqvN4LtLp3FjJJbsCAqyHdn3x1rWhxHhZu0k4/wBeRjX4dxUY3jaX9eZxCnipAa37vwbrEH+qjiuB22PyfwNY1xa3No+y6t5IW9HUivboYyhX/hzTPBxGEr0P4kGiIU/dj0poxTvlrqONihqlXpUG4Z6GpFfA7CmmTJEoB96cN3qaiD5/izSmXHGadzOzJhIw6Um5u9RCUn0/Kjd9aAsybc3rSb2/vGot3vSFqLhyllJMfxGpfMXHUVR3UKWLBVySegFK4+Vl0Sxdzj8KcJYf71S2uga7dLuh0m8Zf7xiKj8zUreGNe/58efQTR5/LdWbrU1vJGqw9V6qL+4rebHjrTXmTHGKLzRNctF3z6XeRp13GIkfmKzvMcHnHHtVRnGWzJlTnHdWLokz9O5BpwCN1YfjVRJFNSqU7irM7O5OFx0bA9qtW8FxICyKWXrk8Dj3NU0YDoa0beb7QnlB2LCMr5YGQwIwf0z0rix+Inh6LqQjc9HLcLTxNZU6kuX9fI1dF0a01Gwa5/ta3EgIAt0BMh5wTzjp7Zqpd6Wr6hLZ2cVwVhB86e4URqnOAQpILH2BNVbXSbi01SzlsI3cz/IFuW5LA9Ppz19qv+OtShj157WK8mk8u2jhuQkhKb19ifcduMV8hLOMVKb977j6+OS4SNPWGvqXNX8L6RY3y6d/wkQN40KusTWxBdj1UYY9OvJ6c1yt1bra/Lds8cuMmLvj157V3fw21i2ube9t5Ujk1NW8y2M+GZ88cE9DwAPyrxzXb3VrvX7/APtiO5S+d/3yPlWUg9MHsKunnGNkmub8EOpkeB0ly/izcGpaRGAsitI3cidR/NaK48IRnMaIc9DLRWbxeIb/AIkvvNVl+FSt7Nfce5ve2wlllazklic4VSeVz7/r7U52t0ECWvWRivlsMD8O3OOtc5pvi3Q5HUG2uYMYkJliO1Wzjt+HPOK72C2iubWw1Fy32W4OYgMeuMkHBXn9K+Wk1H4kfRw5pbFW2gdoVaSXyWA3YkQkA465A59aneOQRqssjypnIZWBzx09hW3ZLplvIysl1NIF4feF34546Z9OtX5bTSGgMj2RRQA2JnIPPuTQmVc5pfOZUbycw425HzEY7k9+wqOW3hvLZlmthIpY/LIuf8//AFq6xLbRbbY1x5cKuofajO2R274zVe81HQ7AyFY0uVj6k5A3Hngngf0raNRx1uZSgpaNHGJ4Z8PzBoZdFPzNgSwzMrDn0zj9Kz7vwDoUuqCx0/xCY5mQyeTOvzbRwSDgA4/rXpNj4g06debeCIqRkNMG/DIH86t2lxot5cC6kt7bzYWK7xIPkGOcZHoea9Clm+Kp7VH+f5nn1sowtX4qa/L8jyiT4U6q/nfYNX0u4KY2qZsGT6Yzj8cVyut+E/EekXPkX2kXSnGQ0aGRGHqGXIr3z7PYTMbuztbcrkn5wMqfXPPSqeow2ckKloZLaZXILDO3PqCvTNehQ4mxENJpSX3M82vwzh5q8G4v7zwG30vVJplhh028kkY4CrA2c/lWxH4H8WSKrDQ7j5jgBioP5E5r1iyn8m9j26pIsYOx97CUbScjrz3/APr1p/24um3ZecW18h5AiPlvngAddo9ea3nxRVfwQS9bv/I56fC9D7c2/Sy/zPFbzwT4ts4jLNoN4VB58td+PwXNZ66HrrdNF1I/9uj/AOFe+Q3OrSaELwaFJKn3SsF1G23Oc8hs8dc4rKfVHuJ1tpdH1Dyny7xrGW2KPfPOeeQaqPFFZaTpp+n9MmfC9Bv3ZtHjX/CPeIT/AMwLVP8AwEk/wp6eGvEbNhdB1P6m1cAfiRXd+I9B01bae+s28V2UaQmRgY5HQNjhcnkdxzx71w/iMappf2e2mnULLCJFeO58wsrepBPNezhM2+ttRp2v5r/gnk4rJlhIudW9vJr/ACNK08NR21slxeQ32pTN0trGI7B/vSYx+C5+tTN/wlsK+XpPhq40uMjrBZsZD9XIJP6VxJkfGN7Y+tJ5jf3m/Ou/2VWXxNP+vU4fbUYq0ItejV/vsdHd6P4wu23XWm6zOSeskcjc/jVc+HPEQPOh6l1/59n/AMKxPMb+8350okbP3m/OtEqqWjX3f8Exk6Leqf3r/I6G103xXZNvt9P1m3PrHFIv8hVqR9cn+XVtBmvx3d7VklH/AANRn881yomf/no3/fVPW7uE+5PKv0cipcJvXT8So1KcdFe3yf6G5caI00bTafDdgry9vcRFZF+hxhv0PtVH7Dfp96yul+sTf4VDDe6lOfs8V1dyb/4BIxz+Ga7Lwa2p6hqsVndXGrXb7GZlgvyhUDp/Fg+mMjFcuJxrwkOao1+p04bAQxs+WmmvyOT8i4X70Ew+qGun8AKkd9I8lhPcTbcIQnCjuTnpXYaa19BqEOgrJfQ6pcux3XV6ZEhiLYBCq3Jx/I81nfEf4hQ+Gbo6LprtNKin7TPOS5BA4wp4Ga8TE579ZpypRhv1ue9g+Hvq1aNZz26WGeK9Hu9SeC6jl+yNa52SGRQEz1I6d/evPtekZY2/tXybm7jyPt6SKGbthiBhh+vvVHUvFusa8rG2iknlZsEsclfde1ZUFtd+fI814ElYbWEahvzY5A+ma8GEXH4j3qjjJ6IeLqVlPl3Bjibrgbd2Pc8n8BUNzqbXbmGJ3uZEG7c373B9Cx/+vUyx6bbxN5kisxBDu7eYcDryM4/SqsWoWkEBh0wqEznEUEj5/HAyabkSkyiP7UiLJ/Z1xP8AMTv8wJn8DRVr7ZeEljazqScn/RwMn8WzRU87K5UejaNpcJ1GwjtWa5AYbkL5wueeB2r0CK3vr4z+XbNsRcu2AAqAZ+igdK4TwvcHTrG+a4jjgvJmBMg4ZAR8pI7fjXJTahrHg2LUS2rXVx/aqGB/LIbcpYNkjscjr715rjzep6i91ao9l03XTNfmzR7eJQPvREszk5PAPCjg+tbsdt9sne4UuylgWV35J9R6V82aD47tIPtBkLW7mKQFgpJV88Ejoewx713Hgn4k3ErCS4vLSZB8pjyVkb/dU98dqqVOSWxUJQfU7vWLPEsgvLVny25SVDABT29O1VLCWxkky06o2Tg7trE+h9+BVzTfGGh6hNE1zi38xVeJ3cYfcQAOO/I4PrUvirU/DNvoz6pdfZ7iGNmUFQNwYAnGex4NRy23L5ewQ2MVwCskTbCCXRsHdnqePamXNlFE5ltYhN8hQ7HYrIOwOCfWsez1Ke4t4tU0/wC0LaTFfkmcfICuQwI6r68VBZeKbTV5ZrfTrbzZreTypVCggqMDdxzjJ/PtSSE4tG3pQuJ43utN1GQSOB5kLOM/d4B3DOB/THate0OsNbNDHNGssPzFZEIRgenIP61xZ1+405WW4s4/lkwNg6Y9D0Ucnjir9j4utNRcLM6RybgCMffHuDj/AAquXqiddjoGuhdSmG+tLOW9VjuSNsHHTj1Iqq1k4JP2W5VM7gcb14zweeD+n5VXudt89vdR/Z2liYtE84z5QPDAFexXIwQat2OqvFYql1AhTYGUxknd659FPakS4q+w6yuLnT71bnkFhh4wCquCMENgV3E99Z3mi202niOMQOkdygTHkx8gjjoAKyNKsY7wGaPatqx3Nvf5T6YOeOtP1XVW0y6lsdLtIFRI1YEj57iMjkgtwe4P064q43IlHsdDJp8LKx0+7WeTYTGHbaCccAn096+V/HFvqmm+Ir3TtQs10xhKZBZo4eOPdzuQ+hznivdtM1+20nQ2tb67eIxjKTXUGyDBP3N6lsH/AOtXz748vtP1bX5b+wnvZS5O9riTdznjaTztxjGa9/IHNV27XR89n7/cxjez7Gbub/noaNz/APPQ1QHm85alBbP3j+dfaKtfofIeyL4Zv+eh/KlDt/z0P5VSDNnPNO8yq9qT7Mt72/56H8qXcx/jP5VUMmK0NE0rUtZnMOm2rzsPvEEAL9SeBUTrqEeaTshxoym0oq7N7wJpI1bUXFxl7SJMyr5mzd6DjkivU/BMFrZ63YeRYw2VuxMceVCEkg9APX+tZnw68HXWn6PPdTy6fFLvCzt5/mMAfuqABgV2ehaGtjdLcXEiSzRZ8lEYsckdTwMdeABXwWb4xYjENw2PvMnwzw+GjGe+5xuo27ad8d9Nv72aYwXQi8n5iNrZCbfQjPOB615t8QLTPxb8QwXVvNJEtyXKY5ZccEexr13xh4is7PUreREsZ7+2dmjT7QjGI9Azc8H0X864DXdbgvLyfUtUu4Y5ZD8z4wWAzgbsfpXJRrSjGzWp2VIKTMC30EKqT3NxJZW/JW0ifbj0BI59P1qa30vTZJ5BHYPKzLkvMSx3evOT70t/q+lW0QuCrSxxrku46fQk9fwrEi8dCSRF0/T7yXe21xny1j98he/1o5py1JtGJt/2PHGcfZlCk/LHjCkHpx68VHLp5k27oFIAO0en0FVZfFsa5lurZogSpJUlsduMDj8azL3xxaIGaG4vflUM77AVX0OCucduD+VRaoykonRPp9xLho/3a44XaTRXFN40tGYs8sj7jkMEU5Hr0oo5Jj93seyhrS9tJLS9kHmDOyeNtsqnGPowxxj0rG8U+DLySFmjlg1Oy3IZHWIiQAD2+XH3Sc85FVdTkZyHhWZFUDGxRnPY5PX6e1T+HNenstSQSasyjJKicFlJ9Ae/fg1xpNK6O262exxGs+C7nyLiTSrP7bNM2GViNyZ5JOePTGMYqpoPhCb7DL9qt2lYOQvljIUkMBg5HIOPbpmvbrrQ/wC0t994f1E2lzJ881o8atG7HklCemfSuNhuPE2maibe40BdTVJWJ+zExuvpuByPX1+tdEKzasQ6Mb3PK7/Sde0UpNdxTwRo6MsjNlS46cj6Vq+DIl1Y6nYanqkdnDeQhVubgsUWRXDqPxwRx616RcLBqVhNDqGi3MipIJEgnA9BwCPx6Cq003g+eOK3vIbSzQMzRmSDYqMOMcDB61q6qkrW1J9hyO99PM3fHeh32l/De+kWArLBbGFlXBHllVUkY6Zrh/AE89h/ZskMf2ddm2SVHwCd2cHucqB+le6/Dpr7W9Nis4bmx1az8ko7RTgEexGBkYPp/OotZ+Hs1nK99Y2Nv5Sne1uQoZDjaSvycjGD9RXNFNRaZ1OalNSuczf2JvoXkMMzO6eXJtIVsjnv04P4Vw+p+HPEcNwx0zU3uLTzE35HzxjOCG+vX047V67J/ZqIs1xNHFcQurOxZV6DksM9x+orbi8N2N5fWt5pmRHd5Yy7cxlMdc/TjNTDmiOqotnhXhJtd/4SqTR7q3uoY5opHXYTkOqfKU7A7gOPc169oHhV9ZWzvbtTawplp5VOCxB6Y6euRjufSur07wjY6ZqLXUs3lxsP3cZfG446hT7Y71qveQ6dZNqd9PElvAjb9oO1EPGSAee2eta8t2m0YOooxaTuc/cXk9lYyfZYreK1hk+S3EWGCDIEmepyD07V5N4/+J15apLptmqPe5wZJolb7Nxg+WfU/kKb45+JlrqNjqOn6FZ3sk0zlVukO0Kueq7cn+XWvJnstQcl2s7piTkkxMc/pXs5fl3tHzVtF2PAzDM7R9nQ37j57qS6JZ7qbc3LLJIWXPXj8fX86iMcgH3SR6ryP0qKWGaIfvYZI/8AeQimx7mcLHksTgBepr6qjGFONobHy1RynK8tx5bmjdV68gmspvs9xOizKoZlY7tpP8Pfn2qukybj5kkQHtCDmrVa6uiXSs7MhyaN1SNdL/DEn1KL/hVm21O1jUebpUErqPlIbbk/7XB4+mKqVRpXsEaabs3YbpMdvNMpkCSxhiHHnCPp1AY8E+wr0z4ZfEi18NXt5eXF1a22mXatB/ZqxqrxhfuuMf8ALTA5PevK9b0m81LXUjS007TxKoZD5wWJeMnLHqeevrXTeIfhU+nfD6LxImt295M86BjGwWBFOf4m5Y5AGRjrXyeMxkq8rSlbyPrcJgoUIXjG77n0LovifSdcgiNleeUswICvt8zGenPIrh/jZ40uPBsFtpukxLbNfK3zlcsy8ZO7rkk/zrxbQY9H0vUYxqWrSXFy6bkFkrSBO+M8cj2rtvFfj7SdQtdJtrzJtYFBilnhYyHj72cHPB6DFea5K97XPQSfKYml6fdTPDNMLlgykSIhUJk+rH860hoMMzxPeSJsHITK8Y6HJ79qzNT8Q6fPEYbe/aCQDdHIqEbhjkDjg/WsiOw1Se5Et1q88tsc8MMBj1xnp+NR7z1egabbnU3UNohHlW8Uirxszkof1GKqW2n297OUZ1tm6hm56+gB54OfwqjcWWqWelfaNMsI23HCMJAmSAe+frXMW8GtvdC6uLNXY/fiDjIyevc0RjpuVbXY09R0e2WYwX175gYHaOVyfbJ9P5VjXHh2xt3iaPUWgTHz74QVKnsSeldQJbhLYQ3NhPEwTdGJFyAB23DjPsa5i4vtZxJAtrZKY26CBvnU9GxjAq02waS3IJ/CscRVVvLQ5UHIjJB9+tFQQ6x4gXf/AMSm0T5jkB5F/QNiineS6k3h3PZfOS4gWBrc+W68MuCoJ7jt+IrIlglEht53cShcDdGpDDsc4w1WPDt1pLwTJZBRgfvbYMCyE5JIzyRn3q/d21jewKsTFN4DLMzH5SP4tvb0NebezPQ5boZ4Z17VLW6a1mhV9hBiZB/rBzjpnB9q9Ahhj8RQZb91qe07SCVL46qcen9a8nt3nhn+zzRlZkz8qoDHn165AOOorV0aDWrPVv8AQr6OO3lCsqkM23By3OCDn0oktbijKx181ylsrRXSTLNGShjbnGO4OOenrTdRTRrqzjNxa2t3Gw3KkyLuY+x59q71baHUrKC31C3tndogXaMfKSRyf1qOHwxaXQtdFlIt9txujuQgcqWGNvzHHPAByOmKqmk5K5c5PlOK+HDWGleP7S40vTEsrZ4JEkKFgCCM88dsHpxXtl79nIsbxZWkiKN5m3PGV55OeKs6F8OvC2lzxzXmuG6uI843ToijPGNuavCbSptUNnaXe+Hb+6WE4KYHKsRz7jn2+vdOKlG2xwxnyyvucRq/hWXVIoJpDEGiLANKu1WGCBy3HQitTw1pOqSaRMo1zQ7XT7VyrtDOZXiZTllJOAvcYJ4zWt4huLXRdJvNYe3G20heRmYZY4GQMnnrXytoepXN5dX9xdJ9ouGuEvpI2XcJgJAXUj3Bb8qUKEUmxzrynofQ8Vrc6oy3Wm2UN1GQVF7d35Ky8DkrHktyMcsOnFUr7Q/E0cLx22vafp6k7ilppgI795Cx9P1rT+Dm+28N3mizhnfTbyT7O0nJktnYvE/uCM8+1dJqcIDvuIIYHC/hxWqjHsY3bPBfFGl+NbGKSSy8TXU6r/yzjURHHtt/D9a8/fxV4m+Xd4g1Ydcj7W/+NfQWvwx/ZJRLGoUrznpXzfqm03kvlj5fOcjt3ruoNSWqMKqa2Zox+LPEigf8Tu7cdxIwcf8AjwNTJ4svBOHurHSL1l/jlsUV/wDvuPa361hKDsU4P3RzTVdWlbKkAZNbcsb7GWptRp4Iv5w+o6He6dk5eSwujIn/AHxJyPwY1Pq/w7sdSs/tngvUk1ERqTNbcmZQO+zAf9CPeufIU/e+XNPtpJrWdJoZXilQhkkRirKexBHINWqtWLvGTMZYajNWlFfIwRpbLM0VzeW9qynDCUOCPqNvFbeiaH4YkfGqeI/LKsN3lR5RV45LZJzjPAGfpXo/hW3j+J8x0TW7MT6mqfudStyFusf7a8CUDAyeG+tZ3xf+FkfgK3srj7BqDxygx3VzbktGGGMP9CCeDyMUYnMZ8lotp/Ixw+WQU3zpOPzPNvHeoWOrrA2i6X9htYEMEIVtzTA9Hb/aOKhPiDWda8I2nhb7eY2013eG3ZtqzKf4SO5BHGemTU1raaRIWWzkVjn5jggkeuD61t+E/hHrHie/gubP91aSN8shjJzjOSB3HBryI1oqT5j2p0WoJx2PLvMvo7wFomiuoG3BXGCK6XSdJ17VpIL7UY7lNPRyFDMV+YjtxxkfnXu3xp8OeFNB+F9r/a1rMJbKRIbSaFVWYtk9Seq7QxwenFeI23xKFnZmyt7FfKeMRvJON7yHcCSe2cdOOKU22rxRKj/MzW03R1tH2W8ZYhcbtqs5GB68CulsIpIbqAXMMLRqM4cqTnnGf/11wuveMfEkelxxO0ispYmdYQv+7hlGMDPBFYqa9dXGnC3upWdtwfzGHQggjBHOTzWHJKS1Lg4xPVZbiwvpjbyWMTxgBZHfchiHUYAyCM+lc1rGk6tCrtosFldeRzCEfkjPI64JxjvWLoHiS5PigaXFIJIGBZVIyWdEyvJ7kiptc8RaxY+TqenXK6cGmZZUkjwUPPysh4YHqOPyoimnymrcbXJdM8S3DTCz12zntj90HYxVmPX+Q/WpdR0uznnW8gVSrjaFaTlRnoPbj9K2m+J2qeKfB8OgazdWSWcBXyHFqqNHJyBll4IPOOAR61iG3vYmNpcoJom5SdFCuufm2sMHsOvBobSb6EN3WpjS6UqTybmgyxzyu49AOufaird1ps7yB4xA6EAje5BA9OlFVePcxcF2O2S3spHlkMKyPkEuPlKEdMHOR9e9aURtpAkhlgniGT8ynJz05H+FctpGsRXkQuoY/KuCgLgYYYHt1x/KthLlkijvPsxij3bZEOMg46jnkEV5zTR6qSNW40eK/hIsrkRyA7k2fKUGffPXP5Vk2WqTWJe1eE+dDhbiKNwGi46qTgEe49a0fOkktfMt90bdVlBGQuOo/wDrinC3N/ClzIj3EiD55VjAyMcqVPIGfbjPFJMbh2Oq8K+KVWJbW42x5JVROM9uzAnn2rtYtWjvLcKmBJGPlkLduvevFtWhu9PwzWlsGjxJFMRhXTIznrz7Y71u6P4la1uPLuLNpn3Ah0lABBPB4H0GPU9K0ik1cdujPToxZ/YisiQS3JLOuAARgdDz82K2PD+pW0F0rwyRJLgFlbrjp0BrxnWdPn8Sy2uteH9fS0Nsxa7tLibyhIAOXXBx0znp615VrOoana69MH1Z5pLe5do5o5t43ZHIPccCtYR5vkYVPc6H2x4w0efxd4E1Wz0/MzXNuWt8HaGkU5C5+oxXylCNW8I+M449RtntZreUwXKF9rqrDDAEdDgnBr6R+E/i+Cfwho/2JxInkgHc+4q4++G9Dk965T9oP4a2fiGJfEmizSy6zdXCefE0oWIqcLu+bG3b8vTrnpXZRrRcbM5KlKUZaGBc+L4PBOv6VcaJpD3UN1bLFcXctw8kl5FH8qBsfKrdO2QRgivb9O1ax8QaNZ6laZiaWIO0EhG+PtgivB/DcWraLFY6BrvjKCa0iMoj0yByvlybN2ZeAW9MZ710/jK0+x6U+qWDQW62y8eXOU527kYY7EZ9fpUVJuKVtR06ak3fQ6Tx7MbXRry4G0GGGRvm6cDNfMEspLbnOSSScfSvcvizq0rfDOG6ucRz6kkeFVsg7hkkEdRxXz9LN+7B3Hqa9HC+8uZHJXfK7M0xIPLPIxkfoKjjkGwc8cDNUxM2GLEbcHNAu4okQFlHUnNdUkzGMkXm2tIOabPKijkgHOAf5Uzw5MNR1KOP7LPJHIG2iE/McD6H09KW/SfzJP7H0O9mKE+bcuS5jHcqcBUOO+M+9Z86TsXurmWNW1Cw1uC7026ntLi2kBglicqyMOWcEenA9812On/FTx8+pm+v/El3qav8slteYkt5E7qYsbcfQA+hrziTda3H2Xc8iY+VmHKLnoffPJrWhZVG4Y2gDpTkosiPNc9EvfDvg/xsP7Q8OXMPhbxGPmfTZ5P9GuMcnyXPQn+63P1r0/8AZm+IV2ml3+k6jpcq2tjEZv7R8oKkLc5Q9PlwOMflXzvqUk2loJPJS5v5kAs7ZQJHDt3MeCcj+orpPAfizxFo/g27sV1KWXUbu6Hmo2HNqi5yMEjDszHPoFHrXnTnBXZ1xUpNJGj8b/GVx8RdWi0/w3atqGnQs0jzvCwSV+hOSOABnHrzXFeHPCts139obSFn2DLfvlcc46KcEYPPJrq2nmtbdGGtajZQwqq+XEoCR/UKD3OKo/ZvF9mq3em+IojCodpILuXKxse4JGO9czqOXkbqnZ3epFqPhhr6zkhb+0ihlLq6RiRFYnOBtJ7YGK5RfDurWObVpkVCF2blZd4Vs55XjrivTtGufFF0nnSWWmJI6qGjhlVQ7dd/HGD/AC47VcZdVRDcGzR5i25oVn5ORyFJ4B/Ks1UcdDV01LU+e783mk61/aChYrlXaRXRwSOeOh4rutUYfETwpJPDD9m1O3OQucrLx0Jx7fgcDvXWataW+pqYL7RQsgJJd4QQ5B6Mex5ritTtdPe+aH7NNpdzb7Xj8iFwsy5+bhe3A59qtzUrPqjNRcbrocQNBvLQ/wCkP9lEUoMit99f7px0Irpjr02nSWzalMZoWtkHmJw8hBGCeegXA+nrXfpol7q8UULPDKLhTHJkFmUkfK+Mcg+vavKPFGnvc6jsErTRwJ5MT4+9jIzinCXtdwnDkR3U1u92/wBq0147i2lG5HU5H0/SisHw5Dq+k6aLKHVraEKxYo2MgkA9xkUVk3Z2C8epheF9ZtY5beWF5USPcjDf8yAjGT2IFeh6Xqk1xbJazOIWdSEkVQ67j0Pt9OvNeBwvJBL8m5WxhgeK73R9YvJPDlvMkR86C6eMSKOW3KCAcdxg1Vals0a0atr3PT7eaaxhSR9kILDMbu20SHupH8Lc4rWstZaSVvsckB3jeAVZWB7DPcdeKwLNbrVfDomaB3edThky2XHIOfz6VlaX/alra6hFJbXLFWiVgMkrtHOfTqD+tcaV79zsbs12PTrLWotWt7mwuLbK42yISrbSR1XPPYeua5vxBpEpvzqthdBbeRBHKC4BZ1YqeCBjn2rG8P3VwmopeSm4PyJG8TRkyRLjtnqK9W0SzHiLSbi3l0+3N0mf9a5WOVv9oZ4zkEY/nUu8JaFRlGULnGeELex/sXULi7t7a62Sbk3JlclGUkjPXkDJryqztGmvlsZJo4Ssm12Lggc9j0NfRw+HUV7ov9n7Z7G4dWaS2jnO0s2ckE8t14B6eleU+KPg74n01pJNNaHULdBkq3ySr6/L0P4c+1ddFpXbe5x15c1tNj134cvo2h+HodLjuvJcyhhKAWO9vlDn0zgcdK9H0bxLdaj4ameaNLj7MzJIXjGSBwGHcc4rwH4fWsen6TZzX6tFesojVLhgHLBtwC8ZxwRjmur8J+LNdtZtRt9N8OjVI5V3TyMrDYrfMVXp6E/hWcPdk7suo+aKsjptYsdP8VW+vXa+Zp7xmOcK8QZknx8zDd1Do20gkjAHpXPPY2epeAzZafFOdRV0mgiZSAHQ4LjoD8pfB6EgetVU+Kei28ep2+qWSLO8aKkqzMWjABwApzuI7HPsa8w8XfETVL92tdBnn0nS1BVY4W2SMO+WHIB4+UHHFdV+a3KcFWrCknzPU6z41eIP+KTs9NTUI7m6trgPDZjaAsRDDqowOmcf7XFeE3viS+gIWfTdgz1LH+dbjyPMjSTO0jv1Zjkn8apkK2VdQw7gjIrppVZU1ZM8qpilOd3HQ2/A1teeMLG7XTkRr+NvltBJhyuMl8ngqOmBz0rrvDvhq6jsbuSS383yEV7pGALQq33Sf9kjHPvXIfAvxBpngv4p21xrUZfT5WCOQnKqTyR+GQR3Fel/tO+BNF8I3NvrPh/U0kstbBaO0iBwkaqCGL7iWyW44HFdlDFVIzUtzolSpzgeZaGkdn4we7i1p9OsbCcyxTQkGRD1AjXI3HI9cD1r33wjpmi+PLi51fX/ABHctIs4Nyu1YA7N/CgYttOR0FfJyMXfuSpBHrmvU/A0eueJhPZW0UQSSVZZsyAZ25xwBk8nt6CvPxMpVJ3vZHdh+WELdTqfjB8G9S8Lz3viDQLpr2wWQyfZpATPFF33f3gD1PHHPrXneli3l02aQS/Z5XAUOybgrE8bF6sTjH+FfSvhrSfEWl2CzXN7qKwyQLCRFE3lBhwWbzO5HH4e9NXwvosKza9ptnaX3iCJSln9sKJHGw5G1V4Xnq3J9xSjipyXs195MqKvzJHkfjSaH4a+EodF0W4jufFczLNql8EUyWkeOIB129eR16+1cf4e1JY7qAeZZYu0EjJ5JXa+Ru5BwCefyqj4l0zxpbazql14i0S9ea7la4uZki3x5J5O5crj8aqWFjpGo6dFGLqW2vYHLKkmFVwcfLn1HocUVYKw6ctdDvLi9uLe823OjSmNAN3lPIHC5+9jGCBx0zipLXVrMpcWyrqryhjIAV8xWDc4AIPGO2K4aefxJp91bRQ6vBMxceUsT71A79OQRyMdea9G0DUNXuLU7o7IQLHuQIHDbsjJZTz2P51yyXKjqhLnYth4o8NtbQxA2iXA4dGtAhB46cDqevTtWvfajp0WjT39pLbyzRKWaFBtJwcjI5x6Vmf8fqJvtLPUnicPIjbfMfkkqON3Hriu2+Hmm6H4knl0HVbW50+xmiZpJEkKMoX7oDleh5GPSog4uaTLlzKLZ5ve+Ire60ldQht3VxMkU0O/Jy2ece3OKkttShiMSXwxbxt5kUm8YjIPqDj1FeneKfhn8MbfT3tbO410zRncsxuVKg/7uzmvMr7Sfh7pn+iXE3iO6dMrxA0agE85LYAGe9bTppGMajerNV9SihvI76G6jjQ9SOS3btwMZriNR+HHiy333VtLYXybjtEMxR8HoQGwD+BrtotX8P6fpt1faTo9o2zCzNdXJLAYHLBVPHTpWVq3iXxlGQbOz0WytX+cz26CTA/4Gev1ArOnJxejHV97dHOW2mX90Hk1DTdbhulby5BEjBSVAXPTnIA55oro4b/WJVMlz4iv5iWOx4J0RSvbgDANFU2m/wCv8yFHyOR8SaBpesW9ubhBBg4VoEG+TA4BbsKdbeF9Bh8PS2cdvdCdmVjJvLlSPoMDBzz6VsxbobYRMqMSM5U7sA81JcQWsNskc2Ilt5I5Cm8pwSc59Rzn8q5qNV/Dc7q9KNuZHTeBW0vSIdPWT7UbeSDZIWU7WcAjn5QBwOuM9K7DV/C+h6tD9tsFWAkYO+Tl+OACPxHJrzv/AEKSU2eny/Z7df8AVvsG0rzkDJ+vUV3XhOXzLZ1juyPJYqYg4K9jkL+Pr19ackn0IhPzMTSvD9jptxLHevNFJFmVUQlgAO3HOSOa63wvPp8LztZ3jXNoZRFcBfmeBwThicZ74J5FQ6hp6yQb22qsLbtzDI5BJJ9M5PFcvpELeHtVa4jneBbpT91yAT33AH37D0qU18zR7XWx61LbQ6tbS299JJBA7EidJNrJgcbWHTpnjpVldPuIbCK3S/mmliG1JZQH80AdCeufrXF+AtYm1rUkiktxbWsUzssokLJPJ0ween0+ldPq2vto8ck8ebiGNRuij+Yxn1AHY+laxkuphK/Q4bxdp2qwC51G9WztbeBBJO3lblwuCSpyeM9jjrXlniL4g3t1MY9Daayj2/POTiRz6gfwcfU+9fQeq+K9IPha/vWtrjUIbeMfb7aO3L4BGSpB7DnJPAxXyHdzRtcyvDH5cbOSiZztUngVvSgpHm42tOGidrji+0nuT396WPG3B6VXByc08NxXXGnc8WUiw8g24Wq/OaTNKK19kZ8zKWuWrXFpujX97H8yHOCK67Rxr3jnwxp62Gg3F9c6XEba5mtYmkdlLFk3qvp8wB9MDsK56XLRsqnBIwD1xVz4T/E3xL8MNZubnQZ40Fy8a3KSRBhLGj5KjPTPTI5q4v2PvI7sK/aRcWdTH8EPiJL4V1DxPDowS1tRukhkk23IC8t+6+8MDnnBxyM155HLqen3qS291JFIWBHluRwT04/lX1nfa9r/AMO/FNn8SvDtxf8AiXwX4sRbm5tZHaWaElR3PdRwD6DB6Zr5K8W6qupeIdRu4U8qCad5Il7hSxIBx9a56j5pXR6dPRG1J8SfEt1afZLrUZbiCNmkCNI21jjAyn3T19K2bDx7dQ21sIo7WVA0skoIy2cYAwcdDk/Q15SSoZE+YMeG/Otq5cQJHD9nELGFN+QMjgZPHqahwWhpGbO/0b4xaxp1/C8fmQ26vh4UbKSKfUNnHPp1/Wu9m+Lul6tbia38N6KZSSjjUmUMxUZ7J06Y+bqa+dLmZGtdvfPB966S00W4/wCEUN5dQvtiDy5ZGG1WGFYEe64weOamaSHG8md7/wALI8C6p5UevfDzT4AG+/YytCyn1GP8a6rw/ofw+1SxS/0bxFrdtay7kWF5gNjDryQMnnjk1823QGA2CFycEHrW/wCG4bmFILh9ZWy0+f5WmVDJsY5GCn1HWicVYUHqfUVjF4YtL2JrYPc35UtEZror5hHJwvTPtU9x4qhe4+zLcbQGCnylwoJ7E/8A1+1eDWt9qFhqVmiatpzW6SGA3VtwwYtwG5+XPbPuKsQ+JNZsNUutDvpolnilXy5Zso/zfMRz1WuSzXwnTzLqj1zSPEAgvhZ3OJ4LiQkMw/1Qx2I6jI6/4Vs6nbwXEPkssNxbt2JBG09QQfw7V4tr+paxNZMy6VDqCAB47mK6+ZmB+7g9/vZHXin6B448QR/aNPk0ma8iQLJHE8ilzC38IIxuKnoR+NZuLepSetjt8aBZ3clpPpVsGZSrssYGF5HXHOPT0NZZ0dbEldOdDbuoxDIc4A4HPQ/XFcvqGva54j0xNU0Xw8ZZopDDMImO/pwxX05P5VteFLTXpdPhbWbaa1fGVR5BuJPJ47DtipbaW5Sak7WLX9n6fP8AvBdXducAMirwCOvSitObRJpSsnnwxEqMrs34P1zRTUlbchwd9hEa0lRvKtYFkAACnAQ/lz0rM8QaPY6ta+SwlV4zlHiQM68dBngjnp9DUemySRKDuHl545BrYTyZlVhlJccKTjI9x+IrhU3FnpzpKcbI4rVPCmvQWUn2G8N6vlLtViEKsp4A/Q9vxpnh7xPrGjay9rdefFuUPtwQ+WPBBbOB1FdhfXb6fJ9pjgmZ3bdKUG7eQODjvx9e1Zs0vg3UbyT+0NPnhnkjRA8U8keW6gkE+vZa64VLrXU8+VFRlpudno/igTW/mLdtKZJPKk8yEKRkYz16Z71bv4bPWrUo1qiky7Wy3lk88Y45zj9e9eeazp3g/Sb23jZNVtZGbjybxn24/iwU+YA+9U7nxxe2ImRXlvgYxskWFkAXsfX35o5HL4S+ZRfvHsC2q6LEp0+JHt5WQrGzbQhOAT9VGT/+quqiurC5tF+1Wc7RTHZvjjLndnptGc55/lXC6D4ij8TeHY4/3dv5sW1/Mwztgdhnscd815b4n1+PQbyW3tfE1xcXVrcIywywfcIJyMqQSQeppUoO/KFWUUuZs9P/AGgrTw/o2hiaTwzMs13mP7VaymAgkZHmDv8AQqe9fNhPNdT8TPHVx4w1KEDH2K1X9wTAqOzEDczYyeT0Ga5INmvVoR5Y6nz+Nmqk9CUGnZqGnKa6k7Hm8rJh9aWtPwho8evazHpkmpQ2DS8RyTIzKWz045Few618EtN0fTbKOW41i8vruRYhNAiLAhPVn3DgAe/NRLERhubU8JUqK6R4YK9x/Zp8F6Pq2nah4i1bTLS8ZblbazadAwTapaRgDx/Egri/iX4X8PeF9FWPSb291XU0J+0SLDm3AGfuuBj07muf1X4lakfA2m+DNBjfStJtbcrdeW/728kY7pHdh0UseFHbGc0+b20dNjpw9D2NTml0O/8A2m/ifb3ccXgbwndq2mwjN7cW5IWVs/6oHoVHU44J+lfO8k/lzq20S8cj1zV6KOe7uPKt4ZJZSuAgBPFdTpXgqG2mt5tXxM0rbdqSYSM+5HfPbj8aynKEEd8FKbucLbu/29ZIrdn+YFEA3ZPpxWhqWpzXsUEMw/1I2Lxgrz06fzr3fQIdN0mM/uIVuPLxK0SbUO5RjafTn86h0/wn4Vmvv7QewinuHK745s7ASP7vQcVz/WFe7idLoSWiZ8/3cJMOcAAEZ5z+ddt4S8WW8dhHpN0ha1lje3ny7EbWBwcd8E5Ar1PUfhb4d1TUJ7q4eezWVVSOKArGqnHpgjk9s+tY9l8NdB0e/mVJ5p5IwWQkncQR1AAx0PPepniISQ4UakGeFXeUeRFYvGGIAPH41asXkghQrN+5wWdCvQ84BHevoTTvAPgXVJpU1CwlaZ8MkouGXJHGCB0Gf1reg+FHgiyAtx4dFznDGaSWRyTnhQcj+WPWlLFK2wlQktT5lnupNKv7y2gkjnikCBXUnA6EEeh6g/U120muafqSPFqTNNPIEUumePlBXjucjOfqOK9i1T4WeBbkRKfDzRyM45tpWX88n/OaW1+GvgOwkjnfTdsqMHQC4dmBz0PP6VjKqmti4waZ574fsb97BjoC286SASGPcCVJ+YYJOQpz0PI6V3XhnQb6O0X7UYTJG7EyBMSBCc7f0rpktdP01mXSNHiswxw2NqL9cCsrVQzOn2+8kTa25Y0OxCR+rDp+dYVLtXaNI6dRsEVnpkU62lnyTvk2nJbJPXnrUFzexsUmUPOsoLIYF3rwOmRkf41FcmG5JhhBBXOWXIUZGDu9fpVHVNTsdGskt40VVA/dwxqAD64HQDJ606dFzV3oiJz5dLl1752IYw5yAf8AOaK89vfE+r/apMyR2/zHCeWG49c96K3VKmY+3Zv2/AC9t238KbqFxNDeRRxyFVMm3Htz/hRRXmLc9mbajoaEUEU9ravKgYt5ZPbJLYP6UalZWst7qEUkCOioMAjp82KKKuLMJbL0X5HP6np9tJAPM85/LiZU3TucDnjrXIz2Nt/bES7Xw8AZsSMMnj3oorppylbc45rVHt187aH8Nr+90pja3ESb0deSGPBPOcn6180zyyTTNNM7SSOxZmY5LE9SaKK68Jszmx7fOhUPFWBRRXajy57kiVIAKKKfQzse4/B7wp4fu9Q8GXdzpqSzXMztMWd8OVyVyM44IHave/iPLKlr5aSOirbh12sQQxIyciiivOm2+Y9jDxSjt/VjxH9rfVb/AE7SNC8PWE4tNKuYTJPbQoqLIy4wTgZNfNUn3GHvRRXp0P4KOap8Z6zptpb6f4WDWcKws2wMy9WB65PfqasaDaW+oRaW15EJiYud3fDEAn1PvRRXlVG+VvzPTSVl6L8yeOaX7TcfOcRT7Ix2UDoAKb4Vu7i8kuftMpkKXgRSQMgEDIzRRTXws0l8SOoeWQW+3e20PIoGe2QP5GrCQxxzxXMa7JtjjepweF46fzoorB7G32jOgdnczscyK0ZDY/2mP9BXo+ksz2BiLEI8W0hTjgg+lFFRUexnHZlK/JhlitIyVgVwgXrxjpnrS2ACXMzqAHSMlWxyDj1oopQd6quKXwsqlVa1jkYBnedlYnnIA4qrOB9qaLaNgONpHH3QaKK9GLbrtdDkfwmfegKQqgBfQcV53r7s2vX0jMd0UgijOfurjoPzooor7GRnwwQsGLRIx3HkjNFFFcTbHZH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xmlns="" id="{FBC5D114-B337-4A45-B6E6-84E5DDB3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21014" y="3810000"/>
            <a:ext cx="3595077" cy="2696308"/>
          </a:xfrm>
          <a:prstGeom prst="rect">
            <a:avLst/>
          </a:prstGeom>
          <a:noFill/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xmlns="" id="{199ACB56-6F38-3644-ABB5-93F01F0B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20128" y="1569720"/>
            <a:ext cx="3505200" cy="2804160"/>
          </a:xfrm>
          <a:prstGeom prst="rect">
            <a:avLst/>
          </a:prstGeo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3CEBD13D-628E-AC48-ABE5-A1F3B95E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6" y="1447800"/>
            <a:ext cx="4038600" cy="5058508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SON: 2015-ER-5 Integrating Environmental Considerations with Water Resource Simulations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Need: Reservoir operations simulation software with the capability to fully integrate environmental objectives into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reservoir release decision-making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Purpose: Integrate water quality modeling capabilities into HEC-ResSim, allowing water quality and related environmental objectives to directly inform reservoir release decision-making, while also providing capabilities for watershed-scale ecosystem assessment and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C201E6-7C97-9F40-8F86-2BE148F71AC7}"/>
              </a:ext>
            </a:extLst>
          </p:cNvPr>
          <p:cNvSpPr txBox="1"/>
          <p:nvPr/>
        </p:nvSpPr>
        <p:spPr>
          <a:xfrm>
            <a:off x="7506856" y="15488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Flows influence water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034B1EF-54FB-0F4D-9795-4C47BB0F187B}"/>
              </a:ext>
            </a:extLst>
          </p:cNvPr>
          <p:cNvSpPr txBox="1"/>
          <p:nvPr/>
        </p:nvSpPr>
        <p:spPr>
          <a:xfrm>
            <a:off x="7467600" y="38100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Water quality influences flows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xmlns="" id="{171E4F0B-5708-1148-85AA-3B04EA918B3C}"/>
              </a:ext>
            </a:extLst>
          </p:cNvPr>
          <p:cNvSpPr/>
          <p:nvPr/>
        </p:nvSpPr>
        <p:spPr>
          <a:xfrm>
            <a:off x="7924800" y="2209800"/>
            <a:ext cx="685800" cy="1455178"/>
          </a:xfrm>
          <a:prstGeom prst="down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WQ Constituent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334000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3124200"/>
            <a:ext cx="3017874" cy="3238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1690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WQ Parameter Set Editor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050" y="1600200"/>
            <a:ext cx="6896100" cy="48006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8102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3002"/>
            <a:ext cx="5867400" cy="10861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Meteorological Dataset Editor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1495"/>
            <a:ext cx="5482982" cy="46593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99800" y="3058636"/>
            <a:ext cx="5491800" cy="2523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298100" y="4322128"/>
            <a:ext cx="5029200" cy="2154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07600" y="1546860"/>
            <a:ext cx="5410200" cy="2491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802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Observed Dataset Editors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37335"/>
            <a:ext cx="5943600" cy="2729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62600" y="2743200"/>
            <a:ext cx="3438525" cy="246697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09550" y="4284980"/>
            <a:ext cx="5353050" cy="226822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3683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Boundary Condition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5219065" cy="29965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0399" y="3810000"/>
            <a:ext cx="5334000" cy="2747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676967" y="1828800"/>
            <a:ext cx="5295265" cy="28060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6977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Initial Condition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74482"/>
            <a:ext cx="4953000" cy="292131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581400"/>
            <a:ext cx="5334000" cy="29718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581400" y="2438400"/>
            <a:ext cx="5420360" cy="16764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309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Mass Injection Set Editor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8" y="1524000"/>
            <a:ext cx="4387849" cy="30480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19" y="3563114"/>
            <a:ext cx="6213343" cy="299008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779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37579"/>
            <a:ext cx="5867400" cy="769441"/>
          </a:xfrm>
        </p:spPr>
        <p:txBody>
          <a:bodyPr>
            <a:normAutofit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600" dirty="0"/>
              <a:t>WQ Model Setup &amp; Data: Dispersion Coefficient Set Editor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5224009" cy="38991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4848912" cy="3619162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5140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ResSim Alternative Editor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676400" y="304800"/>
            <a:ext cx="58674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1800" kern="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9" y="1700094"/>
            <a:ext cx="4347511" cy="470070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09" y="2162486"/>
            <a:ext cx="4253591" cy="33239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7348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Time Series &amp; Output 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1457"/>
            <a:ext cx="4450666" cy="34512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26" y="3048000"/>
            <a:ext cx="4338574" cy="337154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2504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Integrated Watershed Water Quality Modeling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9E85E04-DF8F-D744-8788-6FE0F2F28684}"/>
              </a:ext>
            </a:extLst>
          </p:cNvPr>
          <p:cNvGrpSpPr/>
          <p:nvPr/>
        </p:nvGrpSpPr>
        <p:grpSpPr>
          <a:xfrm>
            <a:off x="0" y="1905000"/>
            <a:ext cx="9067801" cy="4191000"/>
            <a:chOff x="-43543" y="990600"/>
            <a:chExt cx="12365183" cy="571500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70561AFE-7038-084A-987A-DEBE4775F449}"/>
                </a:ext>
              </a:extLst>
            </p:cNvPr>
            <p:cNvSpPr/>
            <p:nvPr/>
          </p:nvSpPr>
          <p:spPr bwMode="auto">
            <a:xfrm>
              <a:off x="60366" y="990600"/>
              <a:ext cx="11920952" cy="57150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56BDDF4-58BB-9647-A6BA-F2A628FC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9638" y="1172204"/>
              <a:ext cx="3971306" cy="53809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B01761C-D9A4-6D47-8F13-8E690EE4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3" y="1175479"/>
              <a:ext cx="3029678" cy="2272260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sp>
          <p:nvSpPr>
            <p:cNvPr id="27" name="TextBox 5">
              <a:extLst>
                <a:ext uri="{FF2B5EF4-FFF2-40B4-BE49-F238E27FC236}">
                  <a16:creationId xmlns:a16="http://schemas.microsoft.com/office/drawing/2014/main" xmlns="" id="{A5B31817-852E-9F4D-A36E-3D5E3CB9A116}"/>
                </a:ext>
              </a:extLst>
            </p:cNvPr>
            <p:cNvSpPr txBox="1"/>
            <p:nvPr/>
          </p:nvSpPr>
          <p:spPr>
            <a:xfrm>
              <a:off x="-43543" y="1510145"/>
              <a:ext cx="2030887" cy="1049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HEC-HMS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Watershed runoff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xmlns="" id="{EA1B46DE-DB58-4F43-BEFC-A4320CA188A6}"/>
                </a:ext>
              </a:extLst>
            </p:cNvPr>
            <p:cNvSpPr txBox="1"/>
            <p:nvPr/>
          </p:nvSpPr>
          <p:spPr>
            <a:xfrm>
              <a:off x="-43543" y="2972666"/>
              <a:ext cx="2042854" cy="134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HEC-ResSim</a:t>
              </a:r>
            </a:p>
            <a:p>
              <a:pPr algn="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Reservoir release decisions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53E492B-87E4-B042-8AE7-39DADD2CE5E0}"/>
                </a:ext>
              </a:extLst>
            </p:cNvPr>
            <p:cNvSpPr txBox="1"/>
            <p:nvPr/>
          </p:nvSpPr>
          <p:spPr>
            <a:xfrm>
              <a:off x="-43542" y="5222785"/>
              <a:ext cx="2078182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7A8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HEC-RAS</a:t>
              </a:r>
            </a:p>
            <a:p>
              <a:pPr algn="r"/>
              <a:r>
                <a:rPr lang="en-US" sz="1400" dirty="0">
                  <a:solidFill>
                    <a:srgbClr val="7A8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River hydraulics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xmlns="" id="{AB7574D7-9E4A-694F-B781-6A8F8B3DFFE6}"/>
                </a:ext>
              </a:extLst>
            </p:cNvPr>
            <p:cNvSpPr/>
            <p:nvPr/>
          </p:nvSpPr>
          <p:spPr bwMode="auto">
            <a:xfrm>
              <a:off x="7366565" y="4750188"/>
              <a:ext cx="499244" cy="1669721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7A81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xmlns="" id="{23C65244-9CF9-0C4F-850B-C2890FBDE78A}"/>
                </a:ext>
              </a:extLst>
            </p:cNvPr>
            <p:cNvSpPr/>
            <p:nvPr/>
          </p:nvSpPr>
          <p:spPr bwMode="auto">
            <a:xfrm>
              <a:off x="7366565" y="2906719"/>
              <a:ext cx="499244" cy="1770220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xmlns="" id="{4171BB45-18A3-5C41-8938-F2A2A400F740}"/>
                </a:ext>
              </a:extLst>
            </p:cNvPr>
            <p:cNvSpPr/>
            <p:nvPr/>
          </p:nvSpPr>
          <p:spPr bwMode="auto">
            <a:xfrm>
              <a:off x="7366565" y="1193101"/>
              <a:ext cx="499244" cy="1652075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43E6BA1F-168A-1F40-AF9D-342B31FD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4" y="4676937"/>
              <a:ext cx="3029678" cy="1847275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32BFBD06-080D-EA4F-B36A-91CB925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3" y="2845180"/>
              <a:ext cx="3029678" cy="1841918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A8204E7D-1DB2-EA4E-BE53-3072EECB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1115" y="4613561"/>
              <a:ext cx="1930988" cy="134451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6D80A31C-BDC5-A84D-BF7F-A4B2FA610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641" y="5051339"/>
              <a:ext cx="1431859" cy="1501861"/>
            </a:xfrm>
            <a:prstGeom prst="rect">
              <a:avLst/>
            </a:prstGeom>
          </p:spPr>
        </p:pic>
        <p:pic>
          <p:nvPicPr>
            <p:cNvPr id="37" name="Picture 2" descr="C:\Users\q0hectes\Desktop\ressim_frontpage.jpeg.png">
              <a:extLst>
                <a:ext uri="{FF2B5EF4-FFF2-40B4-BE49-F238E27FC236}">
                  <a16:creationId xmlns:a16="http://schemas.microsoft.com/office/drawing/2014/main" xmlns="" id="{77093299-55FE-7E48-AA7D-C784B73D7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269" y="2664040"/>
              <a:ext cx="2209946" cy="2060360"/>
            </a:xfrm>
            <a:prstGeom prst="rect">
              <a:avLst/>
            </a:prstGeom>
            <a:noFill/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99EE8A34-EF05-514E-A896-A1F43E4EC551}"/>
                </a:ext>
              </a:extLst>
            </p:cNvPr>
            <p:cNvSpPr/>
            <p:nvPr/>
          </p:nvSpPr>
          <p:spPr bwMode="auto">
            <a:xfrm>
              <a:off x="9308274" y="1219200"/>
              <a:ext cx="2756356" cy="1118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39" name="Picture 2" descr=" ">
              <a:extLst>
                <a:ext uri="{FF2B5EF4-FFF2-40B4-BE49-F238E27FC236}">
                  <a16:creationId xmlns:a16="http://schemas.microsoft.com/office/drawing/2014/main" xmlns="" id="{EA0C5269-E44F-1242-8BA0-C67B4FFD3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269" y="990600"/>
              <a:ext cx="2180269" cy="1759252"/>
            </a:xfrm>
            <a:prstGeom prst="rect">
              <a:avLst/>
            </a:prstGeom>
            <a:noFill/>
          </p:spPr>
        </p:pic>
        <p:sp>
          <p:nvSpPr>
            <p:cNvPr id="40" name="TextBox 7">
              <a:extLst>
                <a:ext uri="{FF2B5EF4-FFF2-40B4-BE49-F238E27FC236}">
                  <a16:creationId xmlns:a16="http://schemas.microsoft.com/office/drawing/2014/main" xmlns="" id="{65A86802-8A47-194F-A497-29A6AFAEC4AF}"/>
                </a:ext>
              </a:extLst>
            </p:cNvPr>
            <p:cNvSpPr txBox="1"/>
            <p:nvPr/>
          </p:nvSpPr>
          <p:spPr>
            <a:xfrm>
              <a:off x="9412184" y="1208241"/>
              <a:ext cx="2909456" cy="113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 together with 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CWMS (real-time)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HEC-WAT (studies)</a:t>
              </a:r>
              <a:endPara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xmlns="" id="{2C36B295-D90F-2E4D-8FDA-CC5242072907}"/>
                </a:ext>
              </a:extLst>
            </p:cNvPr>
            <p:cNvSpPr txBox="1"/>
            <p:nvPr/>
          </p:nvSpPr>
          <p:spPr>
            <a:xfrm rot="16200000">
              <a:off x="5934300" y="3955080"/>
              <a:ext cx="4495800" cy="797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B050"/>
                  </a:solidFill>
                </a:rPr>
                <a:t>CLEARWATER engine and modules (NSM, TSM, GCM, MSM)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65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Outlet Geometry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10D984-BC18-F34D-8B88-F04735892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" y="1647986"/>
            <a:ext cx="3413760" cy="24668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8339868-636D-254B-9E79-CE6A7A6CC4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1647986"/>
            <a:ext cx="3733800" cy="24668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A81F947-F69D-C649-9442-2672858E33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3000" y="2362200"/>
            <a:ext cx="4084955" cy="26289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FA2E277-08CC-FC43-910F-FFBF8260C7F5}"/>
              </a:ext>
            </a:extLst>
          </p:cNvPr>
          <p:cNvSpPr txBox="1"/>
          <p:nvPr/>
        </p:nvSpPr>
        <p:spPr>
          <a:xfrm>
            <a:off x="187788" y="429877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Outlet Geometry is added to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Controlled Outlet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Uncontrolled Outlet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 Plant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Pump panels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C710D44-A35B-8647-8CCE-8B8F06A8BCC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67597" y="4168140"/>
            <a:ext cx="4485005" cy="230886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95845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WQ Control Device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A4A4062-43BF-E144-884E-DC1C8E50D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93" y="1529382"/>
            <a:ext cx="2810107" cy="249287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CDA3BC5-F0FA-A749-A2EA-8A80856189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5200" y="1828800"/>
            <a:ext cx="5372100" cy="40386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D918EE9-E7F2-EB4E-A8DA-101673EFFC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6700" y="4082181"/>
            <a:ext cx="2819400" cy="250363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467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WQ Rules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328835-E181-3140-A654-8E6DC7544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8806" y="1676400"/>
            <a:ext cx="2137410" cy="103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1AACDD7-8EEB-9E40-BBF2-4688A4C476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04570" y="2057400"/>
            <a:ext cx="3108960" cy="151257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3D684FB-4076-1644-8B68-4BA7BC12C6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52606" y="2362200"/>
            <a:ext cx="4357255" cy="282321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68B2AB-7067-1D4F-A787-AD2A000A8F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22670" y="4583112"/>
            <a:ext cx="2842260" cy="181419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841717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WQ Time Series Plots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" y="4114800"/>
            <a:ext cx="2614978" cy="237932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51065"/>
            <a:ext cx="6324600" cy="286853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97" y="3853705"/>
            <a:ext cx="4612240" cy="273139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740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WQ Contour Plots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04" y="3165032"/>
            <a:ext cx="5898596" cy="338816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5867400" cy="337024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6289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096000" cy="1002159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Output Log and Animation Control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4CE32DF-2F03-BE44-A4DB-42616157C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6696" y="1533525"/>
            <a:ext cx="3414822" cy="448627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D21C7B5-4956-D64E-A57A-E08F836E8C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175" y="1600200"/>
            <a:ext cx="2371282" cy="1981201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BAA2792-C5C0-C24E-9C54-0E01486840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04608" y="3488457"/>
            <a:ext cx="2371282" cy="13227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A7B27D-33CA-5E4A-B78E-02179FFAFA2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09457" y="4800035"/>
            <a:ext cx="1867343" cy="13227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04495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4</a:t>
            </a:r>
            <a:br>
              <a:rPr lang="en-US" dirty="0"/>
            </a:br>
            <a:r>
              <a:rPr lang="en-US" sz="2000" dirty="0"/>
              <a:t>Water Quality Web Pages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204079" cy="4707523"/>
          </a:xfrm>
        </p:spPr>
        <p:txBody>
          <a:bodyPr/>
          <a:lstStyle/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set of water quality web pages was created that provide an overview of the ERDC-HEC collaboration and the water quality software being developed under this work unit, other EMRRP work units, and with District funding and collaboration. </a:t>
            </a:r>
          </a:p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web pages include summaries of the ERDC-EL NSM and RVSM modules, the water quality capabilities being developed in HEC-RAS, HEC-ResSim, and HEC-HMS, technical references, sponsors, collaborators, and instructions for users to submit suggestions for improvements.</a:t>
            </a:r>
          </a:p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610" y="1538277"/>
            <a:ext cx="3813790" cy="5014923"/>
          </a:xfrm>
          <a:prstGeom prst="rect">
            <a:avLst/>
          </a:prstGeom>
          <a:ln w="6350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4310" y="6231523"/>
            <a:ext cx="523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https://www.hec.usace.army.mil/software/waterquality/</a:t>
            </a:r>
          </a:p>
        </p:txBody>
      </p:sp>
    </p:spTree>
    <p:extLst>
      <p:ext uri="{BB962C8B-B14F-4D97-AF65-F5344CB8AC3E}">
        <p14:creationId xmlns:p14="http://schemas.microsoft.com/office/powerpoint/2010/main" val="368923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5</a:t>
            </a:r>
            <a:br>
              <a:rPr lang="en-US" dirty="0"/>
            </a:br>
            <a:r>
              <a:rPr lang="en-US" sz="2000" dirty="0"/>
              <a:t>Technical Transfer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A67F51F-503B-1647-97AD-52DA49D74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8686800" cy="5092224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National Webinar/Demonstration of ResSim WQ, January 2020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Conference on Ecosystem Restoration (NCER), Portland OR, August 2020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Organized two sessions:</a:t>
            </a:r>
          </a:p>
          <a:p>
            <a:pPr lvl="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Software Development</a:t>
            </a:r>
          </a:p>
          <a:p>
            <a:pPr lvl="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Applications/Studies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Submitted article on ResSim WQ for the annual newsletter of the USACE Water Quality Committee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International Environmental Modelling and Software Society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iEMSs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conference, Brussels, Belgium, July 6 – 10, 2020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Submitted abstract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Cancelled due to travel restrictions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Journal Paper (draft),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“Integrating Environmental Considerations with Water Resources Simulations”</a:t>
            </a:r>
          </a:p>
        </p:txBody>
      </p:sp>
    </p:spTree>
    <p:extLst>
      <p:ext uri="{BB962C8B-B14F-4D97-AF65-F5344CB8AC3E}">
        <p14:creationId xmlns:p14="http://schemas.microsoft.com/office/powerpoint/2010/main" val="3962484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65100"/>
            <a:ext cx="5867400" cy="914400"/>
          </a:xfrm>
        </p:spPr>
        <p:txBody>
          <a:bodyPr/>
          <a:lstStyle/>
          <a:p>
            <a:r>
              <a:rPr lang="en-US" dirty="0"/>
              <a:t>Synopsis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553737"/>
            <a:ext cx="3352800" cy="4869025"/>
          </a:xfrm>
        </p:spPr>
        <p:txBody>
          <a:bodyPr wrap="square">
            <a:spAutoFit/>
          </a:bodyPr>
          <a:lstStyle/>
          <a:p>
            <a:r>
              <a:rPr lang="en-US" sz="2000" dirty="0"/>
              <a:t>Funding</a:t>
            </a:r>
          </a:p>
          <a:p>
            <a:pPr lvl="1"/>
            <a:r>
              <a:rPr lang="en-US" sz="1800" dirty="0"/>
              <a:t>FY16	$300K	</a:t>
            </a:r>
          </a:p>
          <a:p>
            <a:pPr lvl="1"/>
            <a:r>
              <a:rPr lang="en-US" sz="1800" dirty="0"/>
              <a:t>FY17	$300K	  </a:t>
            </a:r>
          </a:p>
          <a:p>
            <a:pPr lvl="1"/>
            <a:r>
              <a:rPr lang="en-US" sz="1800" dirty="0"/>
              <a:t>FY18	$300K</a:t>
            </a:r>
          </a:p>
          <a:p>
            <a:pPr lvl="1"/>
            <a:r>
              <a:rPr lang="en-US" sz="1800" dirty="0"/>
              <a:t>FY19	$300K</a:t>
            </a:r>
          </a:p>
          <a:p>
            <a:pPr lvl="1"/>
            <a:r>
              <a:rPr lang="en-US" sz="1800" dirty="0"/>
              <a:t>FY20	$50</a:t>
            </a:r>
          </a:p>
          <a:p>
            <a:pPr lvl="1"/>
            <a:r>
              <a:rPr lang="en-US" sz="1800" dirty="0"/>
              <a:t>Project 	$1,250K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Project Status</a:t>
            </a:r>
          </a:p>
          <a:p>
            <a:pPr lvl="1"/>
            <a:r>
              <a:rPr lang="en-US" sz="1800" dirty="0"/>
              <a:t>Beta/Field version complete</a:t>
            </a:r>
          </a:p>
          <a:p>
            <a:pPr lvl="1"/>
            <a:r>
              <a:rPr lang="en-US" sz="1800" dirty="0"/>
              <a:t>Final version delayed until Q2/FY21 due to IDIQ contract award delay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3581400" y="1553737"/>
            <a:ext cx="54102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Project Focus</a:t>
            </a:r>
            <a:endParaRPr lang="en-US" sz="1400" kern="0" dirty="0"/>
          </a:p>
          <a:p>
            <a:pPr lvl="1"/>
            <a:r>
              <a:rPr lang="en-US" sz="1800" kern="0" dirty="0"/>
              <a:t>ResSim WQ capabilities have been implemented</a:t>
            </a:r>
          </a:p>
          <a:p>
            <a:pPr lvl="1"/>
            <a:r>
              <a:rPr lang="en-US" sz="1800" kern="0" dirty="0"/>
              <a:t>National demonstration webinar presented to USACE Districts, Division, IWR, and ERDC, January 2020</a:t>
            </a:r>
          </a:p>
          <a:p>
            <a:r>
              <a:rPr lang="en-US" sz="2000" kern="0" dirty="0"/>
              <a:t>Other Comments</a:t>
            </a:r>
          </a:p>
          <a:p>
            <a:pPr lvl="1"/>
            <a:r>
              <a:rPr lang="en-US" sz="1800" kern="0" dirty="0"/>
              <a:t>Collaborating with HEC-HMS team on shared WQ engine development</a:t>
            </a:r>
          </a:p>
          <a:p>
            <a:pPr lvl="1"/>
            <a:r>
              <a:rPr lang="en-US" sz="1800" kern="0" dirty="0"/>
              <a:t>Additional development and support is being funded by the Sonoma County Water Association (SCWA) for the Russian River Study</a:t>
            </a:r>
          </a:p>
          <a:p>
            <a:pPr lvl="1"/>
            <a:r>
              <a:rPr lang="en-US" sz="1800" kern="0" dirty="0"/>
              <a:t>$1M anticipated from USBR in FY21 to replace their HEC-5Q models with ResSim WQ. This would fund additional development and modeling.</a:t>
            </a:r>
          </a:p>
        </p:txBody>
      </p:sp>
    </p:spTree>
    <p:extLst>
      <p:ext uri="{BB962C8B-B14F-4D97-AF65-F5344CB8AC3E}">
        <p14:creationId xmlns:p14="http://schemas.microsoft.com/office/powerpoint/2010/main" val="378815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810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C35892D8-289E-634D-87F9-396411DB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3353"/>
            <a:ext cx="7772400" cy="4690515"/>
          </a:xfrm>
        </p:spPr>
        <p:txBody>
          <a:bodyPr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Water quality capabilities have been implemented in HEC-ResSim.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CLEARWATER Engine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and eutrophication modeling capabilities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 Interface for model setup, data input/output, visualization/analysis of results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Beta version is being used to prepare documentation, software demos, and water quality modeling workshop.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webinar demonstration of the new ResSim WQ capabilities was given in January 2020 (120 people invited, 30+ attendees).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Workshop was replaced with demonstrations and working sessions: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Due to time constraints and travel restrictions, field users requested periodic follow-up demonstrations (1-2 hours) instead of a workshop.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Districts suggested that an in-person or virtual working session be scheduled prior to initiating a WQ modeling project.</a:t>
            </a:r>
          </a:p>
        </p:txBody>
      </p:sp>
    </p:spTree>
    <p:extLst>
      <p:ext uri="{BB962C8B-B14F-4D97-AF65-F5344CB8AC3E}">
        <p14:creationId xmlns:p14="http://schemas.microsoft.com/office/powerpoint/2010/main" val="407229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893647"/>
          </a:xfrm>
        </p:spPr>
        <p:txBody>
          <a:bodyPr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HEC-ResSim is a widely deployed USACE-approved reservoir operations modeling program.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compare multiple alternatives for planning studies.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ResSim is a critical part of the Corps Water Management System (CWMS) for real-time operation decision-making.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Assessment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Integrated WQ capabilities and graphics allow rapid, efficient, and effective environmental impacts assessment.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Environmental Flows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create reservoir operation rules based on temperatures and constituent concentrations.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Rules based on flow or stage can be used in conjunction with WQ rules for ecosystem restoration and management (E-flows).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Selective withdrawal supports reservoirs with selective withdrawal structures.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09800" y="520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030363" y="0"/>
            <a:ext cx="9144000" cy="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61%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solidFill>
            <a:srgbClr val="0061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/>
            </a:r>
            <a:br>
              <a:rPr kumimoji="0" 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89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1524000"/>
            <a:ext cx="4419600" cy="4953000"/>
          </a:xfrm>
          <a:noFill/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n-US" dirty="0">
                <a:latin typeface="Arial" charset="0"/>
                <a:cs typeface="Arial" charset="0"/>
              </a:rPr>
              <a:t>HEC-</a:t>
            </a:r>
            <a:r>
              <a:rPr lang="en-US" dirty="0" err="1">
                <a:latin typeface="Arial" charset="0"/>
                <a:cs typeface="Arial" charset="0"/>
              </a:rPr>
              <a:t>ResSim</a:t>
            </a:r>
            <a:r>
              <a:rPr lang="en-US" dirty="0">
                <a:latin typeface="Arial" charset="0"/>
                <a:cs typeface="Arial" charset="0"/>
              </a:rPr>
              <a:t> (Reservoir System Simulation) simulates reservoir operations at one or more reservoirs for: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Flood management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Low flow augmentation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Water supply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Applications: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Planning studies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Detailed reservoir regulation plan investigations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Real-time decision support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q0hectes\Desktop\ressim_frontpage.jp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00200"/>
            <a:ext cx="4876800" cy="4761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08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F45B36-6C7F-C848-BB75-F5E6C8AB45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04" y="1524000"/>
            <a:ext cx="3578908" cy="5029200"/>
          </a:xfrm>
          <a:prstGeom prst="rect">
            <a:avLst/>
          </a:prstGeom>
          <a:solidFill>
            <a:sysClr val="window" lastClr="FFFFFF">
              <a:alpha val="92000"/>
            </a:sys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0537A12-C228-7A4E-A0B5-426806B1EF53}"/>
              </a:ext>
            </a:extLst>
          </p:cNvPr>
          <p:cNvSpPr txBox="1"/>
          <p:nvPr/>
        </p:nvSpPr>
        <p:spPr>
          <a:xfrm>
            <a:off x="152400" y="1524000"/>
            <a:ext cx="2590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Existing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is simulated </a:t>
            </a:r>
            <a:r>
              <a:rPr lang="en-US" sz="1400" u="sng" dirty="0">
                <a:solidFill>
                  <a:srgbClr val="0070C0"/>
                </a:solidFill>
              </a:rPr>
              <a:t>after</a:t>
            </a:r>
            <a:r>
              <a:rPr lang="en-US" sz="1400" dirty="0">
                <a:solidFill>
                  <a:srgbClr val="0070C0"/>
                </a:solidFill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operation rules are specified </a:t>
            </a:r>
            <a:r>
              <a:rPr lang="en-US" sz="1400" u="sng" dirty="0">
                <a:solidFill>
                  <a:srgbClr val="0070C0"/>
                </a:solidFill>
              </a:rPr>
              <a:t>indirectly</a:t>
            </a:r>
            <a:r>
              <a:rPr lang="en-US" sz="1400" dirty="0">
                <a:solidFill>
                  <a:srgbClr val="0070C0"/>
                </a:solidFill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Environmental objectives are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If the desired environmental benefits of an alternative are not achieved, new guesses need to be made, and the simulation recomputed. </a:t>
            </a:r>
            <a:r>
              <a:rPr lang="en-US" sz="1400" u="sng" dirty="0">
                <a:solidFill>
                  <a:srgbClr val="0070C0"/>
                </a:solidFill>
              </a:rPr>
              <a:t>This stage is often skipped altogether.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7FA52F-79F0-6546-8C9E-A69151CC746B}"/>
              </a:ext>
            </a:extLst>
          </p:cNvPr>
          <p:cNvSpPr txBox="1"/>
          <p:nvPr/>
        </p:nvSpPr>
        <p:spPr>
          <a:xfrm>
            <a:off x="6324600" y="1524000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New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is simulated in parallel with the hydrology and release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operation rules can be specified </a:t>
            </a:r>
            <a:r>
              <a:rPr lang="en-US" sz="1400" u="sng" dirty="0">
                <a:solidFill>
                  <a:srgbClr val="00B050"/>
                </a:solidFill>
              </a:rPr>
              <a:t>directly</a:t>
            </a:r>
            <a:r>
              <a:rPr lang="en-US" sz="1400" dirty="0">
                <a:solidFill>
                  <a:srgbClr val="00B050"/>
                </a:solidFill>
              </a:rPr>
              <a:t> (temperature, concentration, or load) to meet environmental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Environmental objectives can be specified and managed independently of other objectives, clarifying the environmental impacts of operation decisions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7B82E0-444D-8743-B79D-14008F4C6BEA}"/>
              </a:ext>
            </a:extLst>
          </p:cNvPr>
          <p:cNvSpPr txBox="1"/>
          <p:nvPr/>
        </p:nvSpPr>
        <p:spPr>
          <a:xfrm rot="16200000">
            <a:off x="3473677" y="2864078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(Manually)</a:t>
            </a:r>
          </a:p>
        </p:txBody>
      </p:sp>
    </p:spTree>
    <p:extLst>
      <p:ext uri="{BB962C8B-B14F-4D97-AF65-F5344CB8AC3E}">
        <p14:creationId xmlns:p14="http://schemas.microsoft.com/office/powerpoint/2010/main" val="222327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9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8600" y="3274591"/>
            <a:ext cx="4778919" cy="3069639"/>
            <a:chOff x="603074" y="1988226"/>
            <a:chExt cx="7472750" cy="479996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378275" y="4794819"/>
              <a:ext cx="28398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603074" y="5834240"/>
              <a:ext cx="660" cy="953948"/>
              <a:chOff x="4820" y="4241"/>
              <a:chExt cx="660" cy="904"/>
            </a:xfrm>
          </p:grpSpPr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820" y="4712"/>
                <a:ext cx="233" cy="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5236" y="4241"/>
                <a:ext cx="244" cy="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x</a:t>
                </a:r>
              </a:p>
            </p:txBody>
          </p:sp>
        </p:grp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91"/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92"/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93"/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94"/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95"/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6"/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97"/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99"/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00"/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01"/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02"/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03"/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07"/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1010829">
              <a:off x="2271247" y="3085479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904813">
              <a:off x="1985044" y="2533317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35" name="Line 107"/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91"/>
          <p:cNvSpPr txBox="1"/>
          <p:nvPr/>
        </p:nvSpPr>
        <p:spPr>
          <a:xfrm>
            <a:off x="4691243" y="2971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River</a:t>
            </a:r>
          </a:p>
        </p:txBody>
      </p:sp>
      <p:sp>
        <p:nvSpPr>
          <p:cNvPr id="42" name="TextBox 92"/>
          <p:cNvSpPr txBox="1"/>
          <p:nvPr/>
        </p:nvSpPr>
        <p:spPr>
          <a:xfrm>
            <a:off x="6291443" y="2971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Reservoir</a:t>
            </a:r>
          </a:p>
        </p:txBody>
      </p:sp>
      <p:pic>
        <p:nvPicPr>
          <p:cNvPr id="43" name="Picture 42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852358"/>
            <a:ext cx="365760" cy="179277"/>
          </a:xfrm>
          <a:prstGeom prst="rect">
            <a:avLst/>
          </a:prstGeom>
          <a:noFill/>
        </p:spPr>
      </p:pic>
      <p:pic>
        <p:nvPicPr>
          <p:cNvPr id="44" name="Picture 43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615602"/>
            <a:ext cx="365760" cy="177791"/>
          </a:xfrm>
          <a:prstGeom prst="rect">
            <a:avLst/>
          </a:prstGeom>
          <a:noFill/>
        </p:spPr>
      </p:pic>
      <p:pic>
        <p:nvPicPr>
          <p:cNvPr id="45" name="Picture 44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370674"/>
            <a:ext cx="365760" cy="179277"/>
          </a:xfrm>
          <a:prstGeom prst="rect">
            <a:avLst/>
          </a:prstGeom>
          <a:noFill/>
        </p:spPr>
      </p:pic>
      <p:pic>
        <p:nvPicPr>
          <p:cNvPr id="46" name="Picture 45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5089122"/>
            <a:ext cx="365760" cy="179277"/>
          </a:xfrm>
          <a:prstGeom prst="rect">
            <a:avLst/>
          </a:prstGeom>
          <a:noFill/>
        </p:spPr>
      </p:pic>
      <p:sp>
        <p:nvSpPr>
          <p:cNvPr id="47" name="Line 39"/>
          <p:cNvSpPr>
            <a:spLocks noChangeShapeType="1"/>
          </p:cNvSpPr>
          <p:nvPr/>
        </p:nvSpPr>
        <p:spPr bwMode="auto">
          <a:xfrm>
            <a:off x="6871203" y="3848162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7102511" y="3846528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>
            <a:off x="7306535" y="3851976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25891" y="5577840"/>
            <a:ext cx="640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3997840-DFC3-8E4A-B6A1-4EDB393A720E}"/>
              </a:ext>
            </a:extLst>
          </p:cNvPr>
          <p:cNvSpPr txBox="1"/>
          <p:nvPr/>
        </p:nvSpPr>
        <p:spPr>
          <a:xfrm>
            <a:off x="381000" y="1524000"/>
            <a:ext cx="4076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integrated one-dimensional (1D) water quality simulation and analysis capabilities for HEC-ResSim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Eutrophication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Dissolved oxygen, nutrients, algae,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Constituents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Conservative and non-conservative</a:t>
            </a:r>
          </a:p>
        </p:txBody>
      </p:sp>
    </p:spTree>
    <p:extLst>
      <p:ext uri="{BB962C8B-B14F-4D97-AF65-F5344CB8AC3E}">
        <p14:creationId xmlns:p14="http://schemas.microsoft.com/office/powerpoint/2010/main" val="91158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3054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800" b="1" dirty="0">
                <a:latin typeface="Arial" charset="0"/>
                <a:cs typeface="Arial" charset="0"/>
              </a:rPr>
              <a:t> Engine and Modules (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</a:t>
            </a:r>
            <a:r>
              <a:rPr lang="en-US" sz="1800" b="1" dirty="0">
                <a:latin typeface="Arial" charset="0"/>
                <a:cs typeface="Arial" charset="0"/>
              </a:rPr>
              <a:t>omputational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L</a:t>
            </a:r>
            <a:r>
              <a:rPr lang="en-US" sz="1800" b="1" dirty="0">
                <a:latin typeface="Arial" charset="0"/>
                <a:cs typeface="Arial" charset="0"/>
              </a:rPr>
              <a:t>ibrary for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E</a:t>
            </a:r>
            <a:r>
              <a:rPr lang="en-US" sz="1800" b="1" dirty="0">
                <a:latin typeface="Arial" charset="0"/>
                <a:cs typeface="Arial" charset="0"/>
              </a:rPr>
              <a:t>nvironmental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A</a:t>
            </a:r>
            <a:r>
              <a:rPr lang="en-US" sz="1800" b="1" dirty="0">
                <a:latin typeface="Arial" charset="0"/>
                <a:cs typeface="Arial" charset="0"/>
              </a:rPr>
              <a:t>nalysis and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R</a:t>
            </a:r>
            <a:r>
              <a:rPr lang="en-US" sz="1800" b="1" dirty="0">
                <a:latin typeface="Arial" charset="0"/>
                <a:cs typeface="Arial" charset="0"/>
              </a:rPr>
              <a:t>estoration of </a:t>
            </a:r>
            <a:r>
              <a:rPr lang="en-US" sz="1800" b="1" dirty="0" err="1">
                <a:solidFill>
                  <a:srgbClr val="00B0F0"/>
                </a:solidFill>
                <a:latin typeface="Arial" charset="0"/>
                <a:cs typeface="Arial" charset="0"/>
              </a:rPr>
              <a:t>WATER</a:t>
            </a:r>
            <a:r>
              <a:rPr lang="en-US" sz="1800" b="1" dirty="0" err="1">
                <a:latin typeface="Arial" charset="0"/>
                <a:cs typeface="Arial" charset="0"/>
              </a:rPr>
              <a:t>sheds</a:t>
            </a:r>
            <a:r>
              <a:rPr lang="en-US" sz="1800" b="1" dirty="0">
                <a:latin typeface="Arial" charset="0"/>
                <a:cs typeface="Arial" charset="0"/>
              </a:rPr>
              <a:t>) </a:t>
            </a:r>
            <a:r>
              <a:rPr lang="en-US" sz="1800" dirty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Engine: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Hydrodynamics and transport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Communication with ResSim decision engine &amp; WQ libraries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Modules: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Simulate vertically stratified water column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Plug-in interface for kinetics libraries: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Facilitate rapid future expansion of WQ capabilities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Leverage existing software:</a:t>
            </a:r>
          </a:p>
          <a:p>
            <a:pPr lvl="2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Modules (Temperature, nutrients, etc.)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CE-QUAL-W2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HEC-5Q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4724400"/>
            <a:ext cx="4724400" cy="188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08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2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Approach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24000"/>
            <a:ext cx="3429000" cy="5198346"/>
          </a:xfrm>
        </p:spPr>
        <p:txBody>
          <a:bodyPr>
            <a:spAutoFit/>
          </a:bodyPr>
          <a:lstStyle/>
          <a:p>
            <a:pPr eaLnBrk="1" hangingPunct="1"/>
            <a:r>
              <a:rPr lang="en-US" sz="2000" b="1" dirty="0">
                <a:latin typeface="Arial" charset="0"/>
                <a:cs typeface="Arial" charset="0"/>
              </a:rPr>
              <a:t>User Interface: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Extends ResSim user interface for WQ</a:t>
            </a: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Leverages existing capabilities:</a:t>
            </a:r>
          </a:p>
          <a:p>
            <a:pPr lvl="2" eaLnBrk="1" hangingPunct="1">
              <a:spcBef>
                <a:spcPts val="300"/>
              </a:spcBef>
            </a:pPr>
            <a:r>
              <a:rPr lang="en-US" sz="1600" dirty="0">
                <a:latin typeface="Arial" charset="0"/>
                <a:cs typeface="Arial" charset="0"/>
              </a:rPr>
              <a:t>HEC-ResSim: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Plots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Reports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Schematic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Operating rules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Hydrology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HEC-RAS: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Meteorology and WQ stations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plots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cells</a:t>
            </a:r>
          </a:p>
          <a:p>
            <a:endParaRPr lang="en-US" dirty="0"/>
          </a:p>
        </p:txBody>
      </p:sp>
      <p:pic>
        <p:nvPicPr>
          <p:cNvPr id="6" name="Picture 5" descr="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676400"/>
            <a:ext cx="5410200" cy="451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39771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15687</TotalTime>
  <Words>1953</Words>
  <Application>Microsoft Office PowerPoint</Application>
  <PresentationFormat>On-screen Show (4:3)</PresentationFormat>
  <Paragraphs>331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inherit</vt:lpstr>
      <vt:lpstr>Tahoma</vt:lpstr>
      <vt:lpstr>Times New Roman</vt:lpstr>
      <vt:lpstr>Default Design</vt:lpstr>
      <vt:lpstr>PowerPoint Presentation</vt:lpstr>
      <vt:lpstr>Project Purpose - Recap </vt:lpstr>
      <vt:lpstr>Integrated Watershed Water Quality Modeling</vt:lpstr>
      <vt:lpstr>Benefits </vt:lpstr>
      <vt:lpstr>Approach</vt:lpstr>
      <vt:lpstr>Approach</vt:lpstr>
      <vt:lpstr>Approach</vt:lpstr>
      <vt:lpstr>Approach</vt:lpstr>
      <vt:lpstr>Approach</vt:lpstr>
      <vt:lpstr>Field Engagement</vt:lpstr>
      <vt:lpstr>Scheduled Products</vt:lpstr>
      <vt:lpstr>Scheduled Products</vt:lpstr>
      <vt:lpstr>Scheduled Products</vt:lpstr>
      <vt:lpstr>Additional Products/Achievements </vt:lpstr>
      <vt:lpstr>Additional Products/Achievements </vt:lpstr>
      <vt:lpstr>FY 20 Accomplishments Summary</vt:lpstr>
      <vt:lpstr>FY 20 Accomplishment 1 WQ Modeling Capability Integration</vt:lpstr>
      <vt:lpstr>FY 20 Accomplishment 2 WQ Model Setup &amp; Data: Mapping Tools</vt:lpstr>
      <vt:lpstr>FY 20 Accomplishment 2 WQ Model Setup &amp; Data: Geometry Editor</vt:lpstr>
      <vt:lpstr>FY 20 Accomplishment 2 WQ Model Setup &amp; Data: WQ Constituent Set Editor</vt:lpstr>
      <vt:lpstr>FY 20 Accomplishment 2 WQ Model Setup &amp; Data: WQ Parameter Set Editor</vt:lpstr>
      <vt:lpstr>FY 20 Accomplishment 2 WQ Model Setup &amp; Data: Meteorological Dataset Editor</vt:lpstr>
      <vt:lpstr>FY 20 Accomplishment 2 WQ Model Setup &amp; Data: Observed Dataset Editors</vt:lpstr>
      <vt:lpstr>FY 20 Accomplishment 2 WQ Model Setup &amp; Data: Boundary Condition Set Editor</vt:lpstr>
      <vt:lpstr>FY 20 Accomplishment 2 WQ Model Setup &amp; Data: Initial Condition Set Editor</vt:lpstr>
      <vt:lpstr>FY 20 Accomplishment 2 WQ Model Setup &amp; Data: Mass Injection Set Editor</vt:lpstr>
      <vt:lpstr>FY 20 Accomplishment 2 WQ Model Setup &amp; Data: Dispersion Coefficient Set Editor</vt:lpstr>
      <vt:lpstr>FY 20 Accomplishment 2 WQ Model Setup &amp; Data: ResSim Alternative Editor</vt:lpstr>
      <vt:lpstr>FY 20 Accomplishment 2 WQ Model Setup &amp; Data: Time Series &amp; Output Variables</vt:lpstr>
      <vt:lpstr>FY 20 Accomplishment 2 WQ Model Setup &amp; Data: Outlet Geometry</vt:lpstr>
      <vt:lpstr>FY 20 Accomplishment 2 WQ Model Setup &amp; Data: WQ Control Device</vt:lpstr>
      <vt:lpstr>FY 20 Accomplishment 2 WQ Model Setup &amp; Data: WQ Rules</vt:lpstr>
      <vt:lpstr>FY 20 Accomplishment 3 Results &amp; Analysis: WQ Time Series Plots</vt:lpstr>
      <vt:lpstr>FY 20 Accomplishment 3 Results &amp; Analysis: WQ Contour Plots</vt:lpstr>
      <vt:lpstr>FY 20 Accomplishment 3 Results &amp; Analysis: Output Log and Animation Control</vt:lpstr>
      <vt:lpstr>FY 20 Accomplishment 4 Water Quality Web Pages</vt:lpstr>
      <vt:lpstr>FY 20 Accomplishment 5 Technical Transfer</vt:lpstr>
      <vt:lpstr>Synopsis </vt:lpstr>
      <vt:lpstr>PowerPoint Presentation</vt:lpstr>
    </vt:vector>
  </TitlesOfParts>
  <Company>ERDC, Coastal &amp; Hydraulics Lab.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SWWRP Template PR</dc:title>
  <dc:creator>Nick Kraus</dc:creator>
  <cp:lastModifiedBy>Steissberg, Todd E CIV USARMY CEERD-EL (USA)</cp:lastModifiedBy>
  <cp:revision>665</cp:revision>
  <dcterms:created xsi:type="dcterms:W3CDTF">2002-05-16T15:57:50Z</dcterms:created>
  <dcterms:modified xsi:type="dcterms:W3CDTF">2020-10-12T06:43:35Z</dcterms:modified>
</cp:coreProperties>
</file>